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37" r:id="rId2"/>
  </p:sldMasterIdLst>
  <p:notesMasterIdLst>
    <p:notesMasterId r:id="rId27"/>
  </p:notesMasterIdLst>
  <p:handoutMasterIdLst>
    <p:handoutMasterId r:id="rId28"/>
  </p:handoutMasterIdLst>
  <p:sldIdLst>
    <p:sldId id="619" r:id="rId3"/>
    <p:sldId id="668" r:id="rId4"/>
    <p:sldId id="581" r:id="rId5"/>
    <p:sldId id="675" r:id="rId6"/>
    <p:sldId id="601" r:id="rId7"/>
    <p:sldId id="790" r:id="rId8"/>
    <p:sldId id="791" r:id="rId9"/>
    <p:sldId id="792" r:id="rId10"/>
    <p:sldId id="793" r:id="rId11"/>
    <p:sldId id="794" r:id="rId12"/>
    <p:sldId id="796" r:id="rId13"/>
    <p:sldId id="257" r:id="rId14"/>
    <p:sldId id="312" r:id="rId15"/>
    <p:sldId id="313" r:id="rId16"/>
    <p:sldId id="797" r:id="rId17"/>
    <p:sldId id="285" r:id="rId18"/>
    <p:sldId id="766" r:id="rId19"/>
    <p:sldId id="798" r:id="rId20"/>
    <p:sldId id="799" r:id="rId21"/>
    <p:sldId id="800" r:id="rId22"/>
    <p:sldId id="420" r:id="rId23"/>
    <p:sldId id="802" r:id="rId24"/>
    <p:sldId id="801" r:id="rId25"/>
    <p:sldId id="803" r:id="rId26"/>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ronson" initials="J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2FF"/>
    <a:srgbClr val="1A92AA"/>
    <a:srgbClr val="1FAE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1" autoAdjust="0"/>
    <p:restoredTop sz="52362" autoAdjust="0"/>
  </p:normalViewPr>
  <p:slideViewPr>
    <p:cSldViewPr>
      <p:cViewPr varScale="1">
        <p:scale>
          <a:sx n="46" d="100"/>
          <a:sy n="46" d="100"/>
        </p:scale>
        <p:origin x="1200" y="29"/>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8424"/>
    </p:cViewPr>
  </p:sorterViewPr>
  <p:notesViewPr>
    <p:cSldViewPr>
      <p:cViewPr varScale="1">
        <p:scale>
          <a:sx n="67" d="100"/>
          <a:sy n="67" d="100"/>
        </p:scale>
        <p:origin x="2652"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2" rIns="93166" bIns="46582"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2" rIns="93166" bIns="46582" rtlCol="0"/>
          <a:lstStyle>
            <a:lvl1pPr algn="r">
              <a:defRPr sz="1200"/>
            </a:lvl1pPr>
          </a:lstStyle>
          <a:p>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166" tIns="46582" rIns="93166"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2" rIns="93166" bIns="46582" rtlCol="0" anchor="b"/>
          <a:lstStyle>
            <a:lvl1pPr algn="r">
              <a:defRPr sz="1200"/>
            </a:lvl1pPr>
          </a:lstStyle>
          <a:p>
            <a:fld id="{1F06867A-BFAB-497B-AAF1-C28320817BE6}" type="slidenum">
              <a:rPr lang="en-US" smtClean="0"/>
              <a:pPr/>
              <a:t>‹#›</a:t>
            </a:fld>
            <a:endParaRPr lang="en-US"/>
          </a:p>
        </p:txBody>
      </p:sp>
    </p:spTree>
    <p:extLst>
      <p:ext uri="{BB962C8B-B14F-4D97-AF65-F5344CB8AC3E}">
        <p14:creationId xmlns:p14="http://schemas.microsoft.com/office/powerpoint/2010/main" val="996630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2" rIns="93166" bIns="46582"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2" rIns="93166" bIns="46582" rtlCol="0"/>
          <a:lstStyle>
            <a:lvl1pPr algn="r">
              <a:defRPr sz="1200"/>
            </a:lvl1pPr>
          </a:lstStyle>
          <a:p>
            <a:fld id="{1C029821-367F-4E58-BD93-483D53C98B36}" type="datetimeFigureOut">
              <a:rPr lang="en-US" smtClean="0"/>
              <a:pPr/>
              <a:t>3/16/2021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6" tIns="46582" rIns="93166" bIns="46582"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66" tIns="46582" rIns="93166" bIns="465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66" tIns="46582" rIns="93166"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2" rIns="93166" bIns="46582" rtlCol="0" anchor="b"/>
          <a:lstStyle>
            <a:lvl1pPr algn="r">
              <a:defRPr sz="1200"/>
            </a:lvl1pPr>
          </a:lstStyle>
          <a:p>
            <a:fld id="{59216932-99C4-4A65-8FCD-C5A4790DB58C}" type="slidenum">
              <a:rPr lang="en-US" smtClean="0"/>
              <a:pPr/>
              <a:t>‹#›</a:t>
            </a:fld>
            <a:endParaRPr lang="en-US"/>
          </a:p>
        </p:txBody>
      </p:sp>
    </p:spTree>
    <p:extLst>
      <p:ext uri="{BB962C8B-B14F-4D97-AF65-F5344CB8AC3E}">
        <p14:creationId xmlns:p14="http://schemas.microsoft.com/office/powerpoint/2010/main" val="343120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16932-99C4-4A65-8FCD-C5A4790DB58C}" type="slidenum">
              <a:rPr lang="en-US" smtClean="0"/>
              <a:pPr/>
              <a:t>2</a:t>
            </a:fld>
            <a:endParaRPr lang="en-US"/>
          </a:p>
        </p:txBody>
      </p:sp>
    </p:spTree>
    <p:extLst>
      <p:ext uri="{BB962C8B-B14F-4D97-AF65-F5344CB8AC3E}">
        <p14:creationId xmlns:p14="http://schemas.microsoft.com/office/powerpoint/2010/main" val="285073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FAE3E56-3042-44E3-8330-A240DBB37914}" type="slidenum">
              <a:rPr lang="en-US" smtClean="0"/>
              <a:t>13</a:t>
            </a:fld>
            <a:endParaRPr lang="en-US"/>
          </a:p>
        </p:txBody>
      </p:sp>
    </p:spTree>
    <p:extLst>
      <p:ext uri="{BB962C8B-B14F-4D97-AF65-F5344CB8AC3E}">
        <p14:creationId xmlns:p14="http://schemas.microsoft.com/office/powerpoint/2010/main" val="125104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0FAE3E56-3042-44E3-8330-A240DBB37914}" type="slidenum">
              <a:rPr lang="en-US" smtClean="0"/>
              <a:t>14</a:t>
            </a:fld>
            <a:endParaRPr lang="en-US"/>
          </a:p>
        </p:txBody>
      </p:sp>
    </p:spTree>
    <p:extLst>
      <p:ext uri="{BB962C8B-B14F-4D97-AF65-F5344CB8AC3E}">
        <p14:creationId xmlns:p14="http://schemas.microsoft.com/office/powerpoint/2010/main" val="280124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16932-99C4-4A65-8FCD-C5A4790DB58C}" type="slidenum">
              <a:rPr lang="en-US" smtClean="0"/>
              <a:pPr/>
              <a:t>16</a:t>
            </a:fld>
            <a:endParaRPr lang="en-US"/>
          </a:p>
        </p:txBody>
      </p:sp>
    </p:spTree>
    <p:extLst>
      <p:ext uri="{BB962C8B-B14F-4D97-AF65-F5344CB8AC3E}">
        <p14:creationId xmlns:p14="http://schemas.microsoft.com/office/powerpoint/2010/main" val="198608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71844BA-61E2-474D-B7DF-9C3D4D8D47E4}"/>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4308B27-502C-4FBC-AF74-0C72BD58DF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31748" name="Slide Number Placeholder 3">
            <a:extLst>
              <a:ext uri="{FF2B5EF4-FFF2-40B4-BE49-F238E27FC236}">
                <a16:creationId xmlns:a16="http://schemas.microsoft.com/office/drawing/2014/main" id="{1EA1464D-561C-4FA8-B1C0-C5CE19AEB6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4BBD0D-666B-4A9A-AA28-3B4BB6F0791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7769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0FEAB1D-1831-45B3-BD83-68D7A682B3B3}"/>
              </a:ext>
            </a:extLst>
          </p:cNvPr>
          <p:cNvSpPr>
            <a:spLocks noGrp="1" noRot="1" noChangeAspect="1" noChangeArrowheads="1" noTextEdit="1"/>
          </p:cNvSpPr>
          <p:nvPr>
            <p:ph type="sldImg"/>
          </p:nvPr>
        </p:nvSpPr>
        <p:spPr bwMode="auto">
          <a:xfrm>
            <a:off x="2327275" y="533400"/>
            <a:ext cx="4733925"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84F69B9-2480-48CD-93E9-D698262DB5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604" name="Slide Number Placeholder 3">
            <a:extLst>
              <a:ext uri="{FF2B5EF4-FFF2-40B4-BE49-F238E27FC236}">
                <a16:creationId xmlns:a16="http://schemas.microsoft.com/office/drawing/2014/main" id="{A54143C9-8C45-4B20-9C19-BA0DBBAAC7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4B31A3C1-5050-431D-A2ED-8A6DEDB520A2}" type="slidenum">
              <a:rPr lang="en-US" altLang="en-US" smtClean="0"/>
              <a:pPr/>
              <a:t>20</a:t>
            </a:fld>
            <a:endParaRPr lang="en-US" altLang="en-US"/>
          </a:p>
        </p:txBody>
      </p:sp>
    </p:spTree>
    <p:extLst>
      <p:ext uri="{BB962C8B-B14F-4D97-AF65-F5344CB8AC3E}">
        <p14:creationId xmlns:p14="http://schemas.microsoft.com/office/powerpoint/2010/main" val="266576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4CF7DE6-0DDC-4DD5-8ED4-8A258AB9395A}"/>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2EEAB2F-DC81-4A68-B065-1B0A5B13C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Morgan</a:t>
            </a:r>
          </a:p>
        </p:txBody>
      </p:sp>
      <p:sp>
        <p:nvSpPr>
          <p:cNvPr id="4" name="Header Placeholder 3">
            <a:extLst>
              <a:ext uri="{FF2B5EF4-FFF2-40B4-BE49-F238E27FC236}">
                <a16:creationId xmlns:a16="http://schemas.microsoft.com/office/drawing/2014/main" id="{0EE88410-AF0C-4829-BD26-D024AD906B66}"/>
              </a:ext>
            </a:extLst>
          </p:cNvPr>
          <p:cNvSpPr>
            <a:spLocks noGrp="1"/>
          </p:cNvSpPr>
          <p:nvPr>
            <p:ph type="hdr" sz="quarter"/>
          </p:nvPr>
        </p:nvSpPr>
        <p:spPr/>
        <p:txBody>
          <a:bodyPr/>
          <a:lstStyle/>
          <a:p>
            <a:pPr>
              <a:defRPr/>
            </a:pPr>
            <a:r>
              <a:rPr lang="en-US"/>
              <a:t>NO DISTRIBUTION OR COPYING OF THIS DOCUMENT WITHOUT THE PERMISSION OF THE AUTHOR.</a:t>
            </a:r>
          </a:p>
        </p:txBody>
      </p:sp>
      <p:sp>
        <p:nvSpPr>
          <p:cNvPr id="22533" name="Slide Number Placeholder 4">
            <a:extLst>
              <a:ext uri="{FF2B5EF4-FFF2-40B4-BE49-F238E27FC236}">
                <a16:creationId xmlns:a16="http://schemas.microsoft.com/office/drawing/2014/main" id="{9CAFD3FD-63D9-4482-8A9E-F88EBDA5F8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1363" indent="-284163">
              <a:defRPr>
                <a:solidFill>
                  <a:schemeClr val="tx1"/>
                </a:solidFill>
                <a:latin typeface="Arial" panose="020B0604020202020204" pitchFamily="34" charset="0"/>
                <a:ea typeface="MS PGothic" panose="020B0600070205080204" pitchFamily="34" charset="-128"/>
              </a:defRPr>
            </a:lvl2pPr>
            <a:lvl3pPr marL="1141413" indent="-227013">
              <a:defRPr>
                <a:solidFill>
                  <a:schemeClr val="tx1"/>
                </a:solidFill>
                <a:latin typeface="Arial" panose="020B0604020202020204" pitchFamily="34" charset="0"/>
                <a:ea typeface="MS PGothic" panose="020B0600070205080204" pitchFamily="34" charset="-128"/>
              </a:defRPr>
            </a:lvl3pPr>
            <a:lvl4pPr marL="1598613" indent="-227013">
              <a:defRPr>
                <a:solidFill>
                  <a:schemeClr val="tx1"/>
                </a:solidFill>
                <a:latin typeface="Arial" panose="020B0604020202020204" pitchFamily="34" charset="0"/>
                <a:ea typeface="MS PGothic" panose="020B0600070205080204" pitchFamily="34" charset="-128"/>
              </a:defRPr>
            </a:lvl4pPr>
            <a:lvl5pPr marL="2055813" indent="-227013">
              <a:defRPr>
                <a:solidFill>
                  <a:schemeClr val="tx1"/>
                </a:solidFill>
                <a:latin typeface="Arial" panose="020B0604020202020204" pitchFamily="34" charset="0"/>
                <a:ea typeface="MS PGothic" panose="020B0600070205080204" pitchFamily="34"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0EC5D7-E62C-4990-A7AF-C31D58A37C87}" type="slidenum">
              <a:rPr lang="en-US" altLang="en-US" smtClean="0"/>
              <a:pPr/>
              <a:t>4</a:t>
            </a:fld>
            <a:endParaRPr lang="en-US" altLang="en-US"/>
          </a:p>
        </p:txBody>
      </p:sp>
    </p:spTree>
    <p:extLst>
      <p:ext uri="{BB962C8B-B14F-4D97-AF65-F5344CB8AC3E}">
        <p14:creationId xmlns:p14="http://schemas.microsoft.com/office/powerpoint/2010/main" val="108958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Morgan:   SDM really is human decision-making.  None of us decisions when we are in a vacuum.  </a:t>
            </a:r>
          </a:p>
        </p:txBody>
      </p:sp>
      <p:sp>
        <p:nvSpPr>
          <p:cNvPr id="4" name="Slide Number Placeholder 3"/>
          <p:cNvSpPr>
            <a:spLocks noGrp="1"/>
          </p:cNvSpPr>
          <p:nvPr>
            <p:ph type="sldNum" sz="quarter" idx="5"/>
          </p:nvPr>
        </p:nvSpPr>
        <p:spPr/>
        <p:txBody>
          <a:bodyPr/>
          <a:lstStyle/>
          <a:p>
            <a:fld id="{59216932-99C4-4A65-8FCD-C5A4790DB58C}" type="slidenum">
              <a:rPr lang="en-US" smtClean="0"/>
              <a:pPr/>
              <a:t>5</a:t>
            </a:fld>
            <a:endParaRPr lang="en-US"/>
          </a:p>
        </p:txBody>
      </p:sp>
    </p:spTree>
    <p:extLst>
      <p:ext uri="{BB962C8B-B14F-4D97-AF65-F5344CB8AC3E}">
        <p14:creationId xmlns:p14="http://schemas.microsoft.com/office/powerpoint/2010/main" val="240841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an OT – you have a PHD in your own body and your own condition.  Who else knows your buy</a:t>
            </a:r>
          </a:p>
        </p:txBody>
      </p:sp>
      <p:sp>
        <p:nvSpPr>
          <p:cNvPr id="4" name="Slide Number Placeholder 3"/>
          <p:cNvSpPr>
            <a:spLocks noGrp="1"/>
          </p:cNvSpPr>
          <p:nvPr>
            <p:ph type="sldNum" sz="quarter" idx="5"/>
          </p:nvPr>
        </p:nvSpPr>
        <p:spPr/>
        <p:txBody>
          <a:bodyPr/>
          <a:lstStyle/>
          <a:p>
            <a:fld id="{59216932-99C4-4A65-8FCD-C5A4790DB58C}" type="slidenum">
              <a:rPr lang="en-US" smtClean="0"/>
              <a:pPr/>
              <a:t>6</a:t>
            </a:fld>
            <a:endParaRPr lang="en-US"/>
          </a:p>
        </p:txBody>
      </p:sp>
    </p:spTree>
    <p:extLst>
      <p:ext uri="{BB962C8B-B14F-4D97-AF65-F5344CB8AC3E}">
        <p14:creationId xmlns:p14="http://schemas.microsoft.com/office/powerpoint/2010/main" val="407622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Thelma would not be happy, being told . </a:t>
            </a:r>
          </a:p>
          <a:p>
            <a:r>
              <a:rPr lang="en-US" dirty="0"/>
              <a:t>Ask the question</a:t>
            </a:r>
          </a:p>
          <a:p>
            <a:endParaRPr lang="en-US" dirty="0"/>
          </a:p>
          <a:p>
            <a:r>
              <a:rPr lang="en-US" dirty="0"/>
              <a:t>Read the slide.</a:t>
            </a:r>
          </a:p>
        </p:txBody>
      </p:sp>
      <p:sp>
        <p:nvSpPr>
          <p:cNvPr id="4" name="Slide Number Placeholder 3"/>
          <p:cNvSpPr>
            <a:spLocks noGrp="1"/>
          </p:cNvSpPr>
          <p:nvPr>
            <p:ph type="sldNum" sz="quarter" idx="5"/>
          </p:nvPr>
        </p:nvSpPr>
        <p:spPr/>
        <p:txBody>
          <a:bodyPr/>
          <a:lstStyle/>
          <a:p>
            <a:fld id="{59216932-99C4-4A65-8FCD-C5A4790DB58C}" type="slidenum">
              <a:rPr lang="en-US" smtClean="0"/>
              <a:pPr/>
              <a:t>7</a:t>
            </a:fld>
            <a:endParaRPr lang="en-US"/>
          </a:p>
        </p:txBody>
      </p:sp>
    </p:spTree>
    <p:extLst>
      <p:ext uri="{BB962C8B-B14F-4D97-AF65-F5344CB8AC3E}">
        <p14:creationId xmlns:p14="http://schemas.microsoft.com/office/powerpoint/2010/main" val="3563729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16932-99C4-4A65-8FCD-C5A4790DB58C}" type="slidenum">
              <a:rPr lang="en-US" smtClean="0"/>
              <a:pPr/>
              <a:t>8</a:t>
            </a:fld>
            <a:endParaRPr lang="en-US"/>
          </a:p>
        </p:txBody>
      </p:sp>
    </p:spTree>
    <p:extLst>
      <p:ext uri="{BB962C8B-B14F-4D97-AF65-F5344CB8AC3E}">
        <p14:creationId xmlns:p14="http://schemas.microsoft.com/office/powerpoint/2010/main" val="221337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775FE3B-C924-4893-8602-20E264DF75CB}"/>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10E4AEC-3A20-4B12-842B-F4CAE6FE48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a:p>
        </p:txBody>
      </p:sp>
      <p:sp>
        <p:nvSpPr>
          <p:cNvPr id="58372" name="Slide Number Placeholder 4">
            <a:extLst>
              <a:ext uri="{FF2B5EF4-FFF2-40B4-BE49-F238E27FC236}">
                <a16:creationId xmlns:a16="http://schemas.microsoft.com/office/drawing/2014/main" id="{82E872A0-8B0C-491B-9938-6C6ADA008B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11200" indent="-269875">
              <a:spcBef>
                <a:spcPct val="30000"/>
              </a:spcBef>
              <a:defRPr sz="1200">
                <a:solidFill>
                  <a:schemeClr val="tx1"/>
                </a:solidFill>
                <a:latin typeface="Calibri" panose="020F0502020204030204" pitchFamily="34" charset="0"/>
                <a:ea typeface="MS PGothic" panose="020B0600070205080204" pitchFamily="34" charset="-128"/>
              </a:defRPr>
            </a:lvl2pPr>
            <a:lvl3pPr marL="1096963" indent="-214313">
              <a:spcBef>
                <a:spcPct val="30000"/>
              </a:spcBef>
              <a:defRPr sz="1200">
                <a:solidFill>
                  <a:schemeClr val="tx1"/>
                </a:solidFill>
                <a:latin typeface="Calibri" panose="020F0502020204030204" pitchFamily="34" charset="0"/>
                <a:ea typeface="MS PGothic" panose="020B0600070205080204" pitchFamily="34" charset="-128"/>
              </a:defRPr>
            </a:lvl3pPr>
            <a:lvl4pPr marL="1536700" indent="-214313">
              <a:spcBef>
                <a:spcPct val="30000"/>
              </a:spcBef>
              <a:defRPr sz="1200">
                <a:solidFill>
                  <a:schemeClr val="tx1"/>
                </a:solidFill>
                <a:latin typeface="Calibri" panose="020F0502020204030204" pitchFamily="34" charset="0"/>
                <a:ea typeface="MS PGothic" panose="020B0600070205080204" pitchFamily="34" charset="-128"/>
              </a:defRPr>
            </a:lvl4pPr>
            <a:lvl5pPr marL="1978025" indent="-214313">
              <a:spcBef>
                <a:spcPct val="30000"/>
              </a:spcBef>
              <a:defRPr sz="1200">
                <a:solidFill>
                  <a:schemeClr val="tx1"/>
                </a:solidFill>
                <a:latin typeface="Calibri" panose="020F0502020204030204" pitchFamily="34" charset="0"/>
                <a:ea typeface="MS PGothic" panose="020B0600070205080204" pitchFamily="34" charset="-128"/>
              </a:defRPr>
            </a:lvl5pPr>
            <a:lvl6pPr marL="2435225" indent="-2143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92425" indent="-2143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49625" indent="-2143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06825" indent="-2143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659054E-0610-45EB-A5D1-FB5C40B96468}" type="slidenum">
              <a:rPr lang="en-US" altLang="en-US" smtClean="0">
                <a:latin typeface="Arial" panose="020B0604020202020204" pitchFamily="34" charset="0"/>
                <a:cs typeface="Arial" panose="020B0604020202020204" pitchFamily="34" charset="0"/>
              </a:rPr>
              <a:pPr>
                <a:spcBef>
                  <a:spcPct val="0"/>
                </a:spcBef>
              </a:pPr>
              <a:t>9</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494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provide legal services to D.C. residents with developmental disabilities and their families on issues including capacity, consent, and alternatives to guardianship; community integration; living life free from abuse and neglect; and accessing public benefits and services.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Through our Jenny Hatch Justice Project, we also provide legal services to qualifying low-income D.C. residents with disabilities who are in or at risk of overbroad or undue adult guardianship or who want help implementing alternatives and advance planning options.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We also provide education, training, and support on topics including Supported Decision-Making and other alternatives to guardianship, school-to-adult transition planning, and public benefits.  This includes providing information on the rights of people with disabilities and the topic we are going to discuss today.  </a:t>
            </a:r>
          </a:p>
          <a:p>
            <a:pPr lvl="0"/>
            <a:endParaRPr lang="en-US" sz="1200" kern="1200" dirty="0">
              <a:solidFill>
                <a:schemeClr val="tx1"/>
              </a:solidFill>
              <a:effectLst/>
              <a:latin typeface="+mn-lt"/>
              <a:ea typeface="+mn-ea"/>
              <a:cs typeface="+mn-cs"/>
            </a:endParaRPr>
          </a:p>
          <a:p>
            <a:pPr marL="0" indent="0">
              <a:buNone/>
              <a:defRPr/>
            </a:pPr>
            <a:r>
              <a:rPr lang="en-US" sz="2200" dirty="0">
                <a:latin typeface="Arial" panose="020B0604020202020204" pitchFamily="34" charset="0"/>
                <a:cs typeface="Arial" panose="020B0604020202020204" pitchFamily="34" charset="0"/>
              </a:rPr>
              <a:t>DC adult residents with disabilities who:</a:t>
            </a:r>
          </a:p>
          <a:p>
            <a:pPr eaLnBrk="1" hangingPunct="1">
              <a:defRPr/>
            </a:pPr>
            <a:r>
              <a:rPr lang="en-US" sz="2200" dirty="0">
                <a:latin typeface="Arial" panose="020B0604020202020204" pitchFamily="34" charset="0"/>
                <a:cs typeface="Arial" panose="020B0604020202020204" pitchFamily="34" charset="0"/>
              </a:rPr>
              <a:t>Have </a:t>
            </a:r>
            <a:r>
              <a:rPr lang="en-US" sz="2200" b="1" dirty="0">
                <a:solidFill>
                  <a:srgbClr val="0070C0"/>
                </a:solidFill>
                <a:latin typeface="Arial" panose="020B0604020202020204" pitchFamily="34" charset="0"/>
                <a:cs typeface="Arial" panose="020B0604020202020204" pitchFamily="34" charset="0"/>
              </a:rPr>
              <a:t>questions about their decision-making rights</a:t>
            </a:r>
            <a:endParaRPr lang="en-US" sz="2200" dirty="0">
              <a:latin typeface="Arial" panose="020B0604020202020204" pitchFamily="34" charset="0"/>
              <a:cs typeface="Arial" panose="020B0604020202020204" pitchFamily="34" charset="0"/>
            </a:endParaRPr>
          </a:p>
          <a:p>
            <a:pPr eaLnBrk="1" hangingPunct="1">
              <a:defRPr/>
            </a:pPr>
            <a:r>
              <a:rPr lang="en-US" sz="2200" dirty="0">
                <a:latin typeface="Arial" panose="020B0604020202020204" pitchFamily="34" charset="0"/>
                <a:cs typeface="Arial" panose="020B0604020202020204" pitchFamily="34" charset="0"/>
              </a:rPr>
              <a:t>Are </a:t>
            </a:r>
            <a:r>
              <a:rPr lang="en-US" sz="2200" b="1" dirty="0">
                <a:solidFill>
                  <a:srgbClr val="0070C0"/>
                </a:solidFill>
                <a:latin typeface="Arial" panose="020B0604020202020204" pitchFamily="34" charset="0"/>
                <a:cs typeface="Arial" panose="020B0604020202020204" pitchFamily="34" charset="0"/>
              </a:rPr>
              <a:t>unhappy with their guardian </a:t>
            </a:r>
            <a:r>
              <a:rPr lang="en-US" sz="2200" dirty="0">
                <a:latin typeface="Arial" panose="020B0604020202020204" pitchFamily="34" charset="0"/>
                <a:cs typeface="Arial" panose="020B0604020202020204" pitchFamily="34" charset="0"/>
              </a:rPr>
              <a:t>and want help</a:t>
            </a:r>
          </a:p>
          <a:p>
            <a:pPr eaLnBrk="1" hangingPunct="1">
              <a:defRPr/>
            </a:pPr>
            <a:r>
              <a:rPr lang="en-US" sz="2200" dirty="0">
                <a:latin typeface="Arial" panose="020B0604020202020204" pitchFamily="34" charset="0"/>
                <a:cs typeface="Arial" panose="020B0604020202020204" pitchFamily="34" charset="0"/>
              </a:rPr>
              <a:t>Want help with </a:t>
            </a:r>
            <a:r>
              <a:rPr lang="en-US" sz="2200" b="1" dirty="0">
                <a:solidFill>
                  <a:srgbClr val="0070C0"/>
                </a:solidFill>
                <a:latin typeface="Arial" panose="020B0604020202020204" pitchFamily="34" charset="0"/>
                <a:cs typeface="Arial" panose="020B0604020202020204" pitchFamily="34" charset="0"/>
              </a:rPr>
              <a:t>less-restrictive forms of decision-making support</a:t>
            </a:r>
            <a:r>
              <a:rPr lang="en-US" sz="2200" dirty="0">
                <a:latin typeface="Arial" panose="020B0604020202020204" pitchFamily="34" charset="0"/>
                <a:cs typeface="Arial" panose="020B0604020202020204" pitchFamily="34" charset="0"/>
              </a:rPr>
              <a:t>, such as:</a:t>
            </a:r>
          </a:p>
          <a:p>
            <a:pPr lvl="1" eaLnBrk="1" hangingPunct="1">
              <a:defRPr/>
            </a:pPr>
            <a:r>
              <a:rPr lang="en-US" sz="2200" dirty="0">
                <a:latin typeface="Arial" panose="020B0604020202020204" pitchFamily="34" charset="0"/>
                <a:cs typeface="Arial" panose="020B0604020202020204" pitchFamily="34" charset="0"/>
              </a:rPr>
              <a:t>Supported Decision-Making </a:t>
            </a:r>
          </a:p>
          <a:p>
            <a:pPr lvl="1" eaLnBrk="1" hangingPunct="1">
              <a:defRPr/>
            </a:pPr>
            <a:r>
              <a:rPr lang="en-US" sz="2200" dirty="0">
                <a:latin typeface="Arial" panose="020B0604020202020204" pitchFamily="34" charset="0"/>
                <a:cs typeface="Arial" panose="020B0604020202020204" pitchFamily="34" charset="0"/>
              </a:rPr>
              <a:t>Powers of Attorney </a:t>
            </a:r>
          </a:p>
          <a:p>
            <a:pPr lvl="1" eaLnBrk="1" hangingPunct="1">
              <a:defRPr/>
            </a:pPr>
            <a:r>
              <a:rPr lang="en-US" sz="2200" dirty="0">
                <a:latin typeface="Arial" panose="020B0604020202020204" pitchFamily="34" charset="0"/>
                <a:cs typeface="Arial" panose="020B0604020202020204" pitchFamily="34" charset="0"/>
              </a:rPr>
              <a:t>Advance Directives </a:t>
            </a:r>
          </a:p>
          <a:p>
            <a:pPr lvl="1" eaLnBrk="1" hangingPunct="1">
              <a:defRPr/>
            </a:pPr>
            <a:r>
              <a:rPr lang="en-US" sz="2200" dirty="0">
                <a:latin typeface="Arial" panose="020B0604020202020204" pitchFamily="34" charset="0"/>
                <a:cs typeface="Arial" panose="020B0604020202020204" pitchFamily="34" charset="0"/>
              </a:rPr>
              <a:t>Other Legal Options</a:t>
            </a:r>
          </a:p>
          <a:p>
            <a:pPr marL="0" lvl="1" indent="0">
              <a:buNone/>
              <a:defRPr/>
            </a:pPr>
            <a:endParaRPr lang="en-US" sz="1500" dirty="0">
              <a:latin typeface="Arial" panose="020B0604020202020204" pitchFamily="34" charset="0"/>
              <a:cs typeface="Arial" panose="020B0604020202020204" pitchFamily="34" charset="0"/>
            </a:endParaRPr>
          </a:p>
          <a:p>
            <a:pPr marL="0" lvl="1" indent="0">
              <a:buNone/>
              <a:defRPr/>
            </a:pPr>
            <a:r>
              <a:rPr lang="en-US" sz="2200" b="1" dirty="0">
                <a:solidFill>
                  <a:srgbClr val="0070C0"/>
                </a:solidFill>
                <a:latin typeface="Arial" panose="020B0604020202020204" pitchFamily="34" charset="0"/>
                <a:cs typeface="Arial" panose="020B0604020202020204" pitchFamily="34" charset="0"/>
              </a:rPr>
              <a:t>Contact: </a:t>
            </a:r>
            <a:r>
              <a:rPr lang="en-US" sz="2200" dirty="0">
                <a:latin typeface="Arial" panose="020B0604020202020204" pitchFamily="34" charset="0"/>
                <a:cs typeface="Arial" panose="020B0604020202020204" pitchFamily="34" charset="0"/>
              </a:rPr>
              <a:t>Jessica A. Bronson, JHJP Staff Attorney</a:t>
            </a:r>
          </a:p>
          <a:p>
            <a:pPr marL="0" lvl="1" indent="0">
              <a:buNone/>
              <a:defRPr/>
            </a:pPr>
            <a:r>
              <a:rPr lang="en-US" sz="2200" dirty="0">
                <a:latin typeface="Arial" panose="020B0604020202020204" pitchFamily="34" charset="0"/>
                <a:cs typeface="Arial" panose="020B0604020202020204" pitchFamily="34" charset="0"/>
              </a:rPr>
              <a:t>	    202-448-1448</a:t>
            </a:r>
          </a:p>
          <a:p>
            <a:pPr marL="0" lvl="1" indent="0">
              <a:buNone/>
              <a:defRPr/>
            </a:pPr>
            <a:r>
              <a:rPr lang="en-US" sz="2200" dirty="0">
                <a:latin typeface="Arial" panose="020B0604020202020204" pitchFamily="34" charset="0"/>
                <a:cs typeface="Arial" panose="020B0604020202020204" pitchFamily="34" charset="0"/>
              </a:rPr>
              <a:t>	    jbronson@dcqualitytrust.org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216932-99C4-4A65-8FCD-C5A4790DB58C}" type="slidenum">
              <a:rPr lang="en-US" smtClean="0"/>
              <a:pPr/>
              <a:t>11</a:t>
            </a:fld>
            <a:endParaRPr lang="en-US"/>
          </a:p>
        </p:txBody>
      </p:sp>
    </p:spTree>
    <p:extLst>
      <p:ext uri="{BB962C8B-B14F-4D97-AF65-F5344CB8AC3E}">
        <p14:creationId xmlns:p14="http://schemas.microsoft.com/office/powerpoint/2010/main" val="1756699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0"/>
            <a:endParaRPr lang="en-US" dirty="0"/>
          </a:p>
        </p:txBody>
      </p:sp>
      <p:sp>
        <p:nvSpPr>
          <p:cNvPr id="4" name="Slide Number Placeholder 3"/>
          <p:cNvSpPr>
            <a:spLocks noGrp="1"/>
          </p:cNvSpPr>
          <p:nvPr>
            <p:ph type="sldNum" sz="quarter" idx="5"/>
          </p:nvPr>
        </p:nvSpPr>
        <p:spPr/>
        <p:txBody>
          <a:bodyPr/>
          <a:lstStyle/>
          <a:p>
            <a:fld id="{0FAE3E56-3042-44E3-8330-A240DBB37914}" type="slidenum">
              <a:rPr lang="en-US" smtClean="0"/>
              <a:t>12</a:t>
            </a:fld>
            <a:endParaRPr lang="en-US"/>
          </a:p>
        </p:txBody>
      </p:sp>
    </p:spTree>
    <p:extLst>
      <p:ext uri="{BB962C8B-B14F-4D97-AF65-F5344CB8AC3E}">
        <p14:creationId xmlns:p14="http://schemas.microsoft.com/office/powerpoint/2010/main" val="1391354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CD399A8-7AEC-4C58-99AC-8250CA69D90C}" type="datetime2">
              <a:rPr lang="en-US" smtClean="0"/>
              <a:t>Tuesday, March 16, 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lgn="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CFEC368-1D7A-4F81-ABF6-AE0E36BAF6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87FC71-F667-4EDE-A724-2638784BF9D3}" type="datetime2">
              <a:rPr lang="en-US" smtClean="0"/>
              <a:t>Tuesday, March 16,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EC9AC-B491-4FA2-9527-168AA806C7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BA9DCA-00E9-45C1-92BA-717097ABC5F2}" type="datetime2">
              <a:rPr lang="en-US" smtClean="0"/>
              <a:t>Tuesday, March 16,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FA27E-C3E4-433E-9F29-38C5F9499F9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53313A-7F3D-471C-9E89-6EC9EB0B6499}" type="datetime2">
              <a:rPr lang="en-US" smtClean="0"/>
              <a:t>Tuesday, March 16,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6052-343D-405F-A6F8-0B629664AD71}" type="slidenum">
              <a:rPr lang="en-US" smtClean="0"/>
              <a:t>‹#›</a:t>
            </a:fld>
            <a:endParaRPr lang="en-US"/>
          </a:p>
        </p:txBody>
      </p:sp>
    </p:spTree>
    <p:extLst>
      <p:ext uri="{BB962C8B-B14F-4D97-AF65-F5344CB8AC3E}">
        <p14:creationId xmlns:p14="http://schemas.microsoft.com/office/powerpoint/2010/main" val="350911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BD1EF1-A9D4-4524-B247-EC7A6FC6D868}" type="datetime2">
              <a:rPr lang="en-US" smtClean="0"/>
              <a:t>Tuesday, March 16,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6052-343D-405F-A6F8-0B629664AD71}" type="slidenum">
              <a:rPr lang="en-US" smtClean="0"/>
              <a:t>‹#›</a:t>
            </a:fld>
            <a:endParaRPr lang="en-US"/>
          </a:p>
        </p:txBody>
      </p:sp>
    </p:spTree>
    <p:extLst>
      <p:ext uri="{BB962C8B-B14F-4D97-AF65-F5344CB8AC3E}">
        <p14:creationId xmlns:p14="http://schemas.microsoft.com/office/powerpoint/2010/main" val="3368253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AED60-8AC7-4715-90E0-8242E7E7F058}" type="datetime2">
              <a:rPr lang="en-US" smtClean="0"/>
              <a:t>Tuesday, March 16,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6052-343D-405F-A6F8-0B629664AD71}" type="slidenum">
              <a:rPr lang="en-US" smtClean="0"/>
              <a:t>‹#›</a:t>
            </a:fld>
            <a:endParaRPr lang="en-US"/>
          </a:p>
        </p:txBody>
      </p:sp>
    </p:spTree>
    <p:extLst>
      <p:ext uri="{BB962C8B-B14F-4D97-AF65-F5344CB8AC3E}">
        <p14:creationId xmlns:p14="http://schemas.microsoft.com/office/powerpoint/2010/main" val="1197433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31D6CD-F41F-45E3-8738-FEB2163749BE}" type="datetime2">
              <a:rPr lang="en-US" smtClean="0"/>
              <a:t>Tuesday, March 16,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C6052-343D-405F-A6F8-0B629664AD71}" type="slidenum">
              <a:rPr lang="en-US" smtClean="0"/>
              <a:t>‹#›</a:t>
            </a:fld>
            <a:endParaRPr lang="en-US"/>
          </a:p>
        </p:txBody>
      </p:sp>
    </p:spTree>
    <p:extLst>
      <p:ext uri="{BB962C8B-B14F-4D97-AF65-F5344CB8AC3E}">
        <p14:creationId xmlns:p14="http://schemas.microsoft.com/office/powerpoint/2010/main" val="1924646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854C58-03AF-4448-BF12-FF7D446FA915}" type="datetime2">
              <a:rPr lang="en-US" smtClean="0"/>
              <a:t>Tuesday, March 16,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C6052-343D-405F-A6F8-0B629664AD71}" type="slidenum">
              <a:rPr lang="en-US" smtClean="0"/>
              <a:t>‹#›</a:t>
            </a:fld>
            <a:endParaRPr lang="en-US"/>
          </a:p>
        </p:txBody>
      </p:sp>
    </p:spTree>
    <p:extLst>
      <p:ext uri="{BB962C8B-B14F-4D97-AF65-F5344CB8AC3E}">
        <p14:creationId xmlns:p14="http://schemas.microsoft.com/office/powerpoint/2010/main" val="2107104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CA482B-2573-4CEC-9F19-CB5304A8217D}" type="datetime2">
              <a:rPr lang="en-US" smtClean="0"/>
              <a:t>Tuesday, March 16,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C6052-343D-405F-A6F8-0B629664AD71}" type="slidenum">
              <a:rPr lang="en-US" smtClean="0"/>
              <a:t>‹#›</a:t>
            </a:fld>
            <a:endParaRPr lang="en-US"/>
          </a:p>
        </p:txBody>
      </p:sp>
    </p:spTree>
    <p:extLst>
      <p:ext uri="{BB962C8B-B14F-4D97-AF65-F5344CB8AC3E}">
        <p14:creationId xmlns:p14="http://schemas.microsoft.com/office/powerpoint/2010/main" val="67062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BD753-FEAC-42DC-9422-C2EC4BBA88EB}" type="datetime2">
              <a:rPr lang="en-US" smtClean="0"/>
              <a:t>Tuesday, March 16,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C6052-343D-405F-A6F8-0B629664AD71}" type="slidenum">
              <a:rPr lang="en-US" smtClean="0"/>
              <a:t>‹#›</a:t>
            </a:fld>
            <a:endParaRPr lang="en-US"/>
          </a:p>
        </p:txBody>
      </p:sp>
    </p:spTree>
    <p:extLst>
      <p:ext uri="{BB962C8B-B14F-4D97-AF65-F5344CB8AC3E}">
        <p14:creationId xmlns:p14="http://schemas.microsoft.com/office/powerpoint/2010/main" val="418382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F45BA5-92EC-4ECA-80F9-CD9859DF6D9E}" type="datetime2">
              <a:rPr lang="en-US" smtClean="0"/>
              <a:t>Tuesday, March 16,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C6052-343D-405F-A6F8-0B629664AD71}" type="slidenum">
              <a:rPr lang="en-US" smtClean="0"/>
              <a:t>‹#›</a:t>
            </a:fld>
            <a:endParaRPr lang="en-US"/>
          </a:p>
        </p:txBody>
      </p:sp>
    </p:spTree>
    <p:extLst>
      <p:ext uri="{BB962C8B-B14F-4D97-AF65-F5344CB8AC3E}">
        <p14:creationId xmlns:p14="http://schemas.microsoft.com/office/powerpoint/2010/main" val="92750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1622354"/>
            <a:ext cx="10972800" cy="4525963"/>
          </a:xfrm>
        </p:spPr>
        <p:txBody>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a:xfrm>
            <a:off x="8940800" y="6404984"/>
            <a:ext cx="2560320" cy="365760"/>
          </a:xfrm>
        </p:spPr>
        <p:txBody>
          <a:bodyPr/>
          <a:lstStyle/>
          <a:p>
            <a:fld id="{8288309E-8447-4A1E-A999-650CAC55C3D8}" type="datetime2">
              <a:rPr lang="en-US" smtClean="0"/>
              <a:t>Tuesday, March 16, 2021</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CFEC368-1D7A-4F81-ABF6-AE0E36BAF64C}"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pic>
        <p:nvPicPr>
          <p:cNvPr id="8" name="Picture 7">
            <a:extLst>
              <a:ext uri="{FF2B5EF4-FFF2-40B4-BE49-F238E27FC236}">
                <a16:creationId xmlns:a16="http://schemas.microsoft.com/office/drawing/2014/main" id="{533C07CE-4CAA-4FAC-92AC-A684234188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2029"/>
          <a:stretch/>
        </p:blipFill>
        <p:spPr>
          <a:xfrm>
            <a:off x="261582" y="6161144"/>
            <a:ext cx="652818" cy="6096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242A78-4D2F-4ACB-9155-428C61BE1FB5}" type="datetime2">
              <a:rPr lang="en-US" smtClean="0"/>
              <a:t>Tuesday, March 16,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C6052-343D-405F-A6F8-0B629664AD71}" type="slidenum">
              <a:rPr lang="en-US" smtClean="0"/>
              <a:t>‹#›</a:t>
            </a:fld>
            <a:endParaRPr lang="en-US"/>
          </a:p>
        </p:txBody>
      </p:sp>
    </p:spTree>
    <p:extLst>
      <p:ext uri="{BB962C8B-B14F-4D97-AF65-F5344CB8AC3E}">
        <p14:creationId xmlns:p14="http://schemas.microsoft.com/office/powerpoint/2010/main" val="2907451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AE6A6D-7673-4A65-B020-29F184A1ED26}" type="datetime2">
              <a:rPr lang="en-US" smtClean="0"/>
              <a:t>Tuesday, March 16,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6052-343D-405F-A6F8-0B629664AD71}" type="slidenum">
              <a:rPr lang="en-US" smtClean="0"/>
              <a:t>‹#›</a:t>
            </a:fld>
            <a:endParaRPr lang="en-US"/>
          </a:p>
        </p:txBody>
      </p:sp>
    </p:spTree>
    <p:extLst>
      <p:ext uri="{BB962C8B-B14F-4D97-AF65-F5344CB8AC3E}">
        <p14:creationId xmlns:p14="http://schemas.microsoft.com/office/powerpoint/2010/main" val="2654330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5F6734-37C9-42F4-8B17-FF5ED617BCAD}" type="datetime2">
              <a:rPr lang="en-US" smtClean="0"/>
              <a:t>Tuesday, March 16,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6052-343D-405F-A6F8-0B629664AD71}" type="slidenum">
              <a:rPr lang="en-US" smtClean="0"/>
              <a:t>‹#›</a:t>
            </a:fld>
            <a:endParaRPr lang="en-US"/>
          </a:p>
        </p:txBody>
      </p:sp>
    </p:spTree>
    <p:extLst>
      <p:ext uri="{BB962C8B-B14F-4D97-AF65-F5344CB8AC3E}">
        <p14:creationId xmlns:p14="http://schemas.microsoft.com/office/powerpoint/2010/main" val="260555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a:t>Click to edit Master text styles</a:t>
            </a:r>
          </a:p>
        </p:txBody>
      </p:sp>
      <p:sp>
        <p:nvSpPr>
          <p:cNvPr id="4" name="Date Placeholder 3"/>
          <p:cNvSpPr>
            <a:spLocks noGrp="1"/>
          </p:cNvSpPr>
          <p:nvPr>
            <p:ph type="dt" sz="half" idx="10"/>
          </p:nvPr>
        </p:nvSpPr>
        <p:spPr/>
        <p:txBody>
          <a:bodyPr/>
          <a:lstStyle/>
          <a:p>
            <a:fld id="{A9FF84C0-5608-4F52-8E96-A9981E4CF1CC}" type="datetime2">
              <a:rPr lang="en-US" smtClean="0"/>
              <a:t>Tuesday, March 16,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E4717-9D2B-465F-AEEB-76CFA0CE4391}"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pic>
        <p:nvPicPr>
          <p:cNvPr id="9" name="Picture 2" descr="S:\Meetings and Education\2013 Meetings\Annual Meeting\Logo\2013AnnualConference\JPG\2013AnnualLogo1Dates.jpg"/>
          <p:cNvPicPr>
            <a:picLocks noChangeAspect="1" noChangeArrowheads="1"/>
          </p:cNvPicPr>
          <p:nvPr userDrawn="1"/>
        </p:nvPicPr>
        <p:blipFill>
          <a:blip r:embed="rId2" cstate="print"/>
          <a:srcRect/>
          <a:stretch>
            <a:fillRect/>
          </a:stretch>
        </p:blipFill>
        <p:spPr bwMode="auto">
          <a:xfrm>
            <a:off x="10668000" y="228600"/>
            <a:ext cx="1224288" cy="916686"/>
          </a:xfrm>
          <a:prstGeom prst="rect">
            <a:avLst/>
          </a:prstGeom>
          <a:noFill/>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buClr>
                <a:srgbClr val="0070C0"/>
              </a:buClr>
              <a:defRPr sz="2800"/>
            </a:lvl1pPr>
            <a:lvl2pPr>
              <a:buClr>
                <a:srgbClr val="0070C0"/>
              </a:buClr>
              <a:defRPr sz="2400"/>
            </a:lvl2pPr>
            <a:lvl3pPr>
              <a:buClr>
                <a:srgbClr val="0070C0"/>
              </a:buClr>
              <a:defRPr sz="2000"/>
            </a:lvl3pPr>
            <a:lvl4pPr>
              <a:buClr>
                <a:srgbClr val="0070C0"/>
              </a:buClr>
              <a:defRPr sz="1800"/>
            </a:lvl4pPr>
            <a:lvl5pPr>
              <a:buClr>
                <a:srgbClr val="0070C0"/>
              </a:buCl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6197600" y="1481329"/>
            <a:ext cx="5384800" cy="4525963"/>
          </a:xfrm>
        </p:spPr>
        <p:txBody>
          <a:bodyPr/>
          <a:lstStyle>
            <a:lvl1pPr>
              <a:buClr>
                <a:srgbClr val="0070C0"/>
              </a:buClr>
              <a:defRPr sz="2800"/>
            </a:lvl1pPr>
            <a:lvl2pPr>
              <a:buClr>
                <a:srgbClr val="0070C0"/>
              </a:buClr>
              <a:defRPr sz="2400"/>
            </a:lvl2pPr>
            <a:lvl3pPr>
              <a:buClr>
                <a:srgbClr val="0070C0"/>
              </a:buClr>
              <a:defRPr sz="2000"/>
            </a:lvl3pPr>
            <a:lvl4pPr>
              <a:buClr>
                <a:srgbClr val="0070C0"/>
              </a:buCl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fld id="{FFD850DE-651D-4B5C-A7DB-0A3A0610008B}" type="datetime2">
              <a:rPr lang="en-US" smtClean="0"/>
              <a:t>Tuesday, March 16,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ECBC9-1807-4327-AFA8-692DAC5D63B0}"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pic>
        <p:nvPicPr>
          <p:cNvPr id="9" name="Picture 2" descr="http://www.naela.org/app_themes/public/images/NAELA%20Images/Meetings/2012NALINEW.jpg"/>
          <p:cNvPicPr>
            <a:picLocks noChangeAspect="1" noChangeArrowheads="1"/>
          </p:cNvPicPr>
          <p:nvPr userDrawn="1"/>
        </p:nvPicPr>
        <p:blipFill>
          <a:blip r:embed="rId2" cstate="print"/>
          <a:srcRect/>
          <a:stretch>
            <a:fillRect/>
          </a:stretch>
        </p:blipFill>
        <p:spPr bwMode="auto">
          <a:xfrm>
            <a:off x="10160001" y="381001"/>
            <a:ext cx="1346199" cy="822431"/>
          </a:xfrm>
          <a:prstGeom prst="rect">
            <a:avLst/>
          </a:prstGeom>
          <a:noFill/>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91CC01F-2D40-4202-89CC-22A09D954FCB}" type="datetime2">
              <a:rPr lang="en-US" smtClean="0"/>
              <a:t>Tuesday, March 16, 2021</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A5376DF3-E313-471F-B47C-31F335ED998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D2B36E-F932-43A4-BDFF-7EB8EFD008D3}" type="datetime2">
              <a:rPr lang="en-US" smtClean="0"/>
              <a:t>Tuesday, March 16, 2021</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D185DA8F-763C-498F-8B7C-2EB816D59118}"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E6EF6-7051-4B9E-A61D-1F8037040586}" type="datetime2">
              <a:rPr lang="en-US" smtClean="0"/>
              <a:t>Tuesday, March 16, 2021</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731C5F32-6283-40CE-8BD9-AF4479F9F4A3}" type="slidenum">
              <a:rPr lang="en-US" smtClean="0"/>
              <a:pPr/>
              <a:t>‹#›</a:t>
            </a:fld>
            <a:endParaRPr lang="en-US"/>
          </a:p>
        </p:txBody>
      </p:sp>
      <p:pic>
        <p:nvPicPr>
          <p:cNvPr id="5" name="Picture 4">
            <a:extLst>
              <a:ext uri="{FF2B5EF4-FFF2-40B4-BE49-F238E27FC236}">
                <a16:creationId xmlns:a16="http://schemas.microsoft.com/office/drawing/2014/main" id="{AC5BE1FC-56C9-4697-98BD-9152FB802A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2029"/>
          <a:stretch/>
        </p:blipFill>
        <p:spPr>
          <a:xfrm>
            <a:off x="261582" y="6161144"/>
            <a:ext cx="652818" cy="609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30B7C112-4FB6-4B33-97AA-50482B432900}" type="datetime2">
              <a:rPr lang="en-US" smtClean="0"/>
              <a:t>Tuesday, March 16, 2021</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F76FF1C8-5FAD-4745-9836-D5EE62ACFD0B}" type="slidenum">
              <a:rPr lang="en-US" smtClean="0"/>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1" y="6096000"/>
            <a:ext cx="89323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2D07566-36B1-40D9-8290-6B865ECB543F}" type="datetime2">
              <a:rPr lang="en-US" smtClean="0"/>
              <a:t>Tuesday, March 16, 2021</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algn="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588A602-1DCB-4A95-B0B7-9C612F46E4BB}"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AFF1C31D-A249-44E7-AD37-BF59009CC43F}" type="datetime2">
              <a:rPr lang="en-US" smtClean="0"/>
              <a:t>Tuesday, March 16, 2021</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5A37AACF-D623-4B20-BF7C-CEA9B58852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32A45-2BA4-4AFC-96E0-E85EDC7F286B}" type="datetime2">
              <a:rPr lang="en-US" smtClean="0"/>
              <a:t>Tuesday, March 16, 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C6052-343D-405F-A6F8-0B629664AD71}" type="slidenum">
              <a:rPr lang="en-US" smtClean="0"/>
              <a:t>‹#›</a:t>
            </a:fld>
            <a:endParaRPr lang="en-US"/>
          </a:p>
        </p:txBody>
      </p:sp>
    </p:spTree>
    <p:extLst>
      <p:ext uri="{BB962C8B-B14F-4D97-AF65-F5344CB8AC3E}">
        <p14:creationId xmlns:p14="http://schemas.microsoft.com/office/powerpoint/2010/main" val="101958509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upporteddecisionmaking.org/Sta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ublications.ici.umn.edu/impact/32-1/supported-decision-making-us-status-and-trends" TargetMode="External"/><Relationship Id="rId2" Type="http://schemas.openxmlformats.org/officeDocument/2006/relationships/hyperlink" Target="https://www.nationalcoreindicators.org/upload/core-indicators/NCI_GuardianshipBrief_April2019_Final.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uardianship.org/wp-content/uploads/2018/09/SupportedDecision_Making_PositionStatement.pdf" TargetMode="External"/><Relationship Id="rId2" Type="http://schemas.openxmlformats.org/officeDocument/2006/relationships/hyperlink" Target="https://ncd.gov/publications/2019/turning-rights-into-realit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057400" y="1752600"/>
            <a:ext cx="8305800" cy="2438400"/>
          </a:xfrm>
        </p:spPr>
        <p:txBody>
          <a:bodyPr>
            <a:normAutofit/>
          </a:bodyPr>
          <a:lstStyle/>
          <a:p>
            <a:pPr algn="ctr"/>
            <a:r>
              <a:rPr lang="en-US" sz="4000" b="1" dirty="0">
                <a:solidFill>
                  <a:schemeClr val="tx1"/>
                </a:solidFill>
                <a:latin typeface="Arial" panose="020B0604020202020204" pitchFamily="34" charset="0"/>
                <a:cs typeface="Arial" panose="020B0604020202020204" pitchFamily="34" charset="0"/>
              </a:rPr>
              <a:t>The Jenny Hatch Justice Project: </a:t>
            </a:r>
          </a:p>
          <a:p>
            <a:pPr algn="ctr"/>
            <a:r>
              <a:rPr lang="en-US" sz="2800" b="1" dirty="0">
                <a:solidFill>
                  <a:schemeClr val="tx1"/>
                </a:solidFill>
                <a:latin typeface="Arial" panose="020B0604020202020204" pitchFamily="34" charset="0"/>
                <a:cs typeface="Arial" panose="020B0604020202020204" pitchFamily="34" charset="0"/>
              </a:rPr>
              <a:t>Ways to Advance Supported Decision-Making for People with Developmental Disabilities</a:t>
            </a:r>
          </a:p>
          <a:p>
            <a:pPr algn="ctr"/>
            <a:endParaRPr lang="en-US" sz="4000" b="1" dirty="0">
              <a:solidFill>
                <a:srgbClr val="0070C0"/>
              </a:solidFill>
              <a:latin typeface="Arial" panose="020B0604020202020204" pitchFamily="34" charset="0"/>
              <a:cs typeface="Arial" panose="020B0604020202020204" pitchFamily="34" charset="0"/>
            </a:endParaRPr>
          </a:p>
        </p:txBody>
      </p:sp>
      <p:sp>
        <p:nvSpPr>
          <p:cNvPr id="6" name="AutoShape 10" descr="Image result for Clip art &quot;what do I need to know&quot;"/>
          <p:cNvSpPr>
            <a:spLocks noChangeAspect="1" noChangeArrowheads="1"/>
          </p:cNvSpPr>
          <p:nvPr/>
        </p:nvSpPr>
        <p:spPr bwMode="auto">
          <a:xfrm>
            <a:off x="5067300" y="4548347"/>
            <a:ext cx="2057400" cy="205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F87ECA32-95C3-414D-8EB2-F4FF8B213349}"/>
              </a:ext>
            </a:extLst>
          </p:cNvPr>
          <p:cNvSpPr>
            <a:spLocks noGrp="1"/>
          </p:cNvSpPr>
          <p:nvPr>
            <p:ph type="sldNum" sz="quarter" idx="12"/>
          </p:nvPr>
        </p:nvSpPr>
        <p:spPr/>
        <p:txBody>
          <a:bodyPr/>
          <a:lstStyle/>
          <a:p>
            <a:fld id="{0CFEC368-1D7A-4F81-ABF6-AE0E36BAF64C}" type="slidenum">
              <a:rPr lang="en-US" smtClean="0"/>
              <a:pPr/>
              <a:t>1</a:t>
            </a:fld>
            <a:endParaRPr lang="en-US"/>
          </a:p>
        </p:txBody>
      </p:sp>
      <p:pic>
        <p:nvPicPr>
          <p:cNvPr id="7" name="Picture 6">
            <a:extLst>
              <a:ext uri="{FF2B5EF4-FFF2-40B4-BE49-F238E27FC236}">
                <a16:creationId xmlns:a16="http://schemas.microsoft.com/office/drawing/2014/main" id="{F4BC5861-2D2B-4D97-8728-E29906A21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43" y="5749243"/>
            <a:ext cx="3428999" cy="689182"/>
          </a:xfrm>
          <a:prstGeom prst="rect">
            <a:avLst/>
          </a:prstGeom>
        </p:spPr>
      </p:pic>
    </p:spTree>
    <p:extLst>
      <p:ext uri="{BB962C8B-B14F-4D97-AF65-F5344CB8AC3E}">
        <p14:creationId xmlns:p14="http://schemas.microsoft.com/office/powerpoint/2010/main" val="3673206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66509F-5DC9-4F3A-B548-1BD6667B9545}"/>
              </a:ext>
            </a:extLst>
          </p:cNvPr>
          <p:cNvSpPr>
            <a:spLocks noGrp="1"/>
          </p:cNvSpPr>
          <p:nvPr>
            <p:ph idx="1"/>
          </p:nvPr>
        </p:nvSpPr>
        <p:spPr>
          <a:xfrm>
            <a:off x="711200" y="1622354"/>
            <a:ext cx="6908800" cy="4525963"/>
          </a:xfrm>
        </p:spPr>
        <p:txBody>
          <a:bodyPr>
            <a:normAutofit/>
          </a:bodyPr>
          <a:lstStyle/>
          <a:p>
            <a:r>
              <a:rPr lang="en-US" sz="2400" dirty="0">
                <a:latin typeface="Arial" panose="020B0604020202020204" pitchFamily="34" charset="0"/>
                <a:cs typeface="Arial" panose="020B0604020202020204" pitchFamily="34" charset="0"/>
              </a:rPr>
              <a:t>Created in 2013 after </a:t>
            </a:r>
            <a:r>
              <a:rPr lang="en-US" sz="2400" b="1" dirty="0">
                <a:latin typeface="Arial" panose="020B0604020202020204" pitchFamily="34" charset="0"/>
                <a:cs typeface="Arial" panose="020B0604020202020204" pitchFamily="34" charset="0"/>
              </a:rPr>
              <a:t>“Justice for Jenny” trial </a:t>
            </a:r>
            <a:r>
              <a:rPr lang="en-US" sz="2400" dirty="0">
                <a:latin typeface="Arial" panose="020B0604020202020204" pitchFamily="34" charset="0"/>
                <a:cs typeface="Arial" panose="020B0604020202020204" pitchFamily="34" charset="0"/>
              </a:rPr>
              <a:t>to advance the </a:t>
            </a:r>
            <a:r>
              <a:rPr lang="en-US" sz="2400" b="1" dirty="0">
                <a:latin typeface="Arial" panose="020B0604020202020204" pitchFamily="34" charset="0"/>
                <a:cs typeface="Arial" panose="020B0604020202020204" pitchFamily="34" charset="0"/>
              </a:rPr>
              <a:t>“Right to Make Choices”</a:t>
            </a:r>
          </a:p>
          <a:p>
            <a:pPr lvl="1"/>
            <a:r>
              <a:rPr lang="en-US" sz="2400" dirty="0">
                <a:latin typeface="Arial" panose="020B0604020202020204" pitchFamily="34" charset="0"/>
                <a:cs typeface="Arial" panose="020B0604020202020204" pitchFamily="34" charset="0"/>
              </a:rPr>
              <a:t>www.JennyHatchJusticeProject.org  </a:t>
            </a:r>
          </a:p>
          <a:p>
            <a:pPr lvl="1"/>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Uses a </a:t>
            </a:r>
            <a:r>
              <a:rPr lang="en-US" sz="2400" b="1" dirty="0">
                <a:latin typeface="Arial" panose="020B0604020202020204" pitchFamily="34" charset="0"/>
                <a:cs typeface="Arial" panose="020B0604020202020204" pitchFamily="34" charset="0"/>
              </a:rPr>
              <a:t>Multi-Modal Approach</a:t>
            </a:r>
            <a:r>
              <a:rPr lang="en-US" sz="2400" dirty="0">
                <a:latin typeface="Arial" panose="020B0604020202020204" pitchFamily="34" charset="0"/>
                <a:cs typeface="Arial" panose="020B0604020202020204" pitchFamily="34" charset="0"/>
              </a:rPr>
              <a:t>:</a:t>
            </a:r>
          </a:p>
          <a:p>
            <a:pPr lvl="1"/>
            <a:r>
              <a:rPr lang="en-US" sz="2400" dirty="0">
                <a:latin typeface="Arial" panose="020B0604020202020204" pitchFamily="34" charset="0"/>
                <a:cs typeface="Arial" panose="020B0604020202020204" pitchFamily="34" charset="0"/>
              </a:rPr>
              <a:t>Direct legal services</a:t>
            </a:r>
          </a:p>
          <a:p>
            <a:pPr lvl="1"/>
            <a:r>
              <a:rPr lang="en-US" sz="2400" dirty="0">
                <a:latin typeface="Arial" panose="020B0604020202020204" pitchFamily="34" charset="0"/>
                <a:cs typeface="Arial" panose="020B0604020202020204" pitchFamily="34" charset="0"/>
              </a:rPr>
              <a:t>Public education initiatives</a:t>
            </a:r>
          </a:p>
          <a:p>
            <a:pPr lvl="1"/>
            <a:r>
              <a:rPr lang="en-US" sz="2400" dirty="0">
                <a:latin typeface="Arial" panose="020B0604020202020204" pitchFamily="34" charset="0"/>
                <a:cs typeface="Arial" panose="020B0604020202020204" pitchFamily="34" charset="0"/>
              </a:rPr>
              <a:t>Systemic and law reform</a:t>
            </a:r>
          </a:p>
          <a:p>
            <a:pPr lvl="1"/>
            <a:r>
              <a:rPr lang="en-US" sz="2400" dirty="0">
                <a:latin typeface="Arial" panose="020B0604020202020204" pitchFamily="34" charset="0"/>
                <a:cs typeface="Arial" panose="020B0604020202020204" pitchFamily="34" charset="0"/>
              </a:rPr>
              <a:t>Publications</a:t>
            </a:r>
          </a:p>
        </p:txBody>
      </p:sp>
      <p:sp>
        <p:nvSpPr>
          <p:cNvPr id="3" name="Slide Number Placeholder 2">
            <a:extLst>
              <a:ext uri="{FF2B5EF4-FFF2-40B4-BE49-F238E27FC236}">
                <a16:creationId xmlns:a16="http://schemas.microsoft.com/office/drawing/2014/main" id="{8429DEFF-028D-4549-BDF2-054A22C80713}"/>
              </a:ext>
            </a:extLst>
          </p:cNvPr>
          <p:cNvSpPr>
            <a:spLocks noGrp="1"/>
          </p:cNvSpPr>
          <p:nvPr>
            <p:ph type="sldNum" sz="quarter" idx="12"/>
          </p:nvPr>
        </p:nvSpPr>
        <p:spPr/>
        <p:txBody>
          <a:bodyPr/>
          <a:lstStyle/>
          <a:p>
            <a:fld id="{0CFEC368-1D7A-4F81-ABF6-AE0E36BAF64C}" type="slidenum">
              <a:rPr lang="en-US" smtClean="0"/>
              <a:pPr/>
              <a:t>10</a:t>
            </a:fld>
            <a:endParaRPr lang="en-US" dirty="0"/>
          </a:p>
        </p:txBody>
      </p:sp>
      <p:sp>
        <p:nvSpPr>
          <p:cNvPr id="4" name="Title 3">
            <a:extLst>
              <a:ext uri="{FF2B5EF4-FFF2-40B4-BE49-F238E27FC236}">
                <a16:creationId xmlns:a16="http://schemas.microsoft.com/office/drawing/2014/main" id="{75AB835B-1D6F-40BB-8076-659B25988823}"/>
              </a:ext>
            </a:extLst>
          </p:cNvPr>
          <p:cNvSpPr>
            <a:spLocks noGrp="1"/>
          </p:cNvSpPr>
          <p:nvPr>
            <p:ph type="title"/>
          </p:nvPr>
        </p:nvSpPr>
        <p:spPr/>
        <p:txBody>
          <a:bodyPr>
            <a:normAutofit/>
          </a:bodyPr>
          <a:lstStyle/>
          <a:p>
            <a:pPr algn="ctr"/>
            <a:r>
              <a:rPr lang="en-US" sz="3200" dirty="0">
                <a:solidFill>
                  <a:schemeClr val="tx1"/>
                </a:solidFill>
                <a:latin typeface="Arial" panose="020B0604020202020204" pitchFamily="34" charset="0"/>
                <a:cs typeface="Arial" panose="020B0604020202020204" pitchFamily="34" charset="0"/>
              </a:rPr>
              <a:t>Jenny Hatch Justice Project: How? </a:t>
            </a:r>
          </a:p>
        </p:txBody>
      </p:sp>
      <p:pic>
        <p:nvPicPr>
          <p:cNvPr id="5" name="Picture 4" descr="A set of weighing scales on top of four books and next to a court gavel.">
            <a:extLst>
              <a:ext uri="{FF2B5EF4-FFF2-40B4-BE49-F238E27FC236}">
                <a16:creationId xmlns:a16="http://schemas.microsoft.com/office/drawing/2014/main" id="{10E1DC4D-2C50-490A-B8FE-C7ED24AB95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9254" y="1635294"/>
            <a:ext cx="4238625" cy="4232222"/>
          </a:xfrm>
          <a:prstGeom prst="rect">
            <a:avLst/>
          </a:prstGeom>
          <a:ln>
            <a:noFill/>
          </a:ln>
          <a:effectLst>
            <a:softEdge rad="112500"/>
          </a:effectLst>
        </p:spPr>
      </p:pic>
    </p:spTree>
    <p:extLst>
      <p:ext uri="{BB962C8B-B14F-4D97-AF65-F5344CB8AC3E}">
        <p14:creationId xmlns:p14="http://schemas.microsoft.com/office/powerpoint/2010/main" val="338491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272E06-B8B6-436C-AAA4-A376412C3772}"/>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The Jenny Hatch Justice Project (JHJP) provides </a:t>
            </a:r>
            <a:r>
              <a:rPr lang="en-US" sz="2400" b="1" dirty="0">
                <a:latin typeface="Arial" panose="020B0604020202020204" pitchFamily="34" charset="0"/>
                <a:cs typeface="Arial" panose="020B0604020202020204" pitchFamily="34" charset="0"/>
              </a:rPr>
              <a:t>legal services </a:t>
            </a:r>
            <a:r>
              <a:rPr lang="en-US" sz="2400" dirty="0">
                <a:latin typeface="Arial" panose="020B0604020202020204" pitchFamily="34" charset="0"/>
                <a:cs typeface="Arial" panose="020B0604020202020204" pitchFamily="34" charset="0"/>
              </a:rPr>
              <a:t>to:</a:t>
            </a:r>
          </a:p>
          <a:p>
            <a:pPr lvl="1"/>
            <a:r>
              <a:rPr lang="en-US" sz="2400" dirty="0">
                <a:latin typeface="Arial" panose="020B0604020202020204" pitchFamily="34" charset="0"/>
                <a:cs typeface="Arial" panose="020B0604020202020204" pitchFamily="34" charset="0"/>
              </a:rPr>
              <a:t>Qualifying low-income DC residents with disabilities who are </a:t>
            </a:r>
            <a:r>
              <a:rPr lang="en-US" sz="2400" b="1" dirty="0">
                <a:latin typeface="Arial" panose="020B0604020202020204" pitchFamily="34" charset="0"/>
                <a:cs typeface="Arial" panose="020B0604020202020204" pitchFamily="34" charset="0"/>
              </a:rPr>
              <a:t>in or at risk of overbroad or undue adult guardianship</a:t>
            </a:r>
          </a:p>
          <a:p>
            <a:pPr lvl="1"/>
            <a:r>
              <a:rPr lang="en-US" sz="2400" dirty="0">
                <a:latin typeface="Arial" panose="020B0604020202020204" pitchFamily="34" charset="0"/>
                <a:cs typeface="Arial" panose="020B0604020202020204" pitchFamily="34" charset="0"/>
              </a:rPr>
              <a:t>Qualifying DC and Maryland residents with developmental disabilities who need assistance with </a:t>
            </a:r>
            <a:r>
              <a:rPr lang="en-US" sz="2400" b="1" dirty="0">
                <a:latin typeface="Arial" panose="020B0604020202020204" pitchFamily="34" charset="0"/>
                <a:cs typeface="Arial" panose="020B0604020202020204" pitchFamily="34" charset="0"/>
              </a:rPr>
              <a:t>less restrictive legal options for health care decision-making</a:t>
            </a:r>
            <a:r>
              <a:rPr lang="en-US" sz="2400" dirty="0">
                <a:latin typeface="Arial" panose="020B0604020202020204" pitchFamily="34" charset="0"/>
                <a:cs typeface="Arial" panose="020B0604020202020204" pitchFamily="34" charset="0"/>
              </a:rPr>
              <a:t>. </a:t>
            </a:r>
          </a:p>
          <a:p>
            <a:pPr marL="109728" indent="0">
              <a:buNone/>
            </a:pPr>
            <a:endParaRPr lang="en-US" dirty="0"/>
          </a:p>
        </p:txBody>
      </p:sp>
      <p:sp>
        <p:nvSpPr>
          <p:cNvPr id="3" name="Slide Number Placeholder 2">
            <a:extLst>
              <a:ext uri="{FF2B5EF4-FFF2-40B4-BE49-F238E27FC236}">
                <a16:creationId xmlns:a16="http://schemas.microsoft.com/office/drawing/2014/main" id="{22D329CD-6C82-45EB-8BE6-722D739BCED8}"/>
              </a:ext>
            </a:extLst>
          </p:cNvPr>
          <p:cNvSpPr>
            <a:spLocks noGrp="1"/>
          </p:cNvSpPr>
          <p:nvPr>
            <p:ph type="sldNum" sz="quarter" idx="12"/>
          </p:nvPr>
        </p:nvSpPr>
        <p:spPr/>
        <p:txBody>
          <a:bodyPr/>
          <a:lstStyle/>
          <a:p>
            <a:fld id="{0CFEC368-1D7A-4F81-ABF6-AE0E36BAF64C}" type="slidenum">
              <a:rPr lang="en-US" smtClean="0"/>
              <a:pPr/>
              <a:t>11</a:t>
            </a:fld>
            <a:endParaRPr lang="en-US" dirty="0"/>
          </a:p>
        </p:txBody>
      </p:sp>
      <p:sp>
        <p:nvSpPr>
          <p:cNvPr id="4" name="Title 3">
            <a:extLst>
              <a:ext uri="{FF2B5EF4-FFF2-40B4-BE49-F238E27FC236}">
                <a16:creationId xmlns:a16="http://schemas.microsoft.com/office/drawing/2014/main" id="{FBAFCFDC-886D-49F8-95B2-1AB15908F6F3}"/>
              </a:ext>
            </a:extLst>
          </p:cNvPr>
          <p:cNvSpPr>
            <a:spLocks noGrp="1"/>
          </p:cNvSpPr>
          <p:nvPr>
            <p:ph type="title"/>
          </p:nvPr>
        </p:nvSpPr>
        <p:spPr/>
        <p:txBody>
          <a:bodyPr>
            <a:normAutofit/>
          </a:bodyPr>
          <a:lstStyle/>
          <a:p>
            <a:pPr algn="ctr"/>
            <a:r>
              <a:rPr lang="en-US" sz="3200" dirty="0">
                <a:solidFill>
                  <a:schemeClr val="tx1"/>
                </a:solidFill>
                <a:latin typeface="Arial" panose="020B0604020202020204" pitchFamily="34" charset="0"/>
                <a:cs typeface="Arial" panose="020B0604020202020204" pitchFamily="34" charset="0"/>
              </a:rPr>
              <a:t>JHJP Direct Legal Services</a:t>
            </a:r>
          </a:p>
        </p:txBody>
      </p:sp>
      <p:pic>
        <p:nvPicPr>
          <p:cNvPr id="5" name="Content Placeholder 5" descr="Logo of the WITH Foundation. It includes orange and yellow hands that are morphed into birds.">
            <a:extLst>
              <a:ext uri="{FF2B5EF4-FFF2-40B4-BE49-F238E27FC236}">
                <a16:creationId xmlns:a16="http://schemas.microsoft.com/office/drawing/2014/main" id="{B3BABA22-D1DD-4D8D-A43C-5D4F60949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745" y="4427307"/>
            <a:ext cx="3806923" cy="951051"/>
          </a:xfrm>
          <a:prstGeom prst="rect">
            <a:avLst/>
          </a:prstGeom>
        </p:spPr>
      </p:pic>
      <p:sp>
        <p:nvSpPr>
          <p:cNvPr id="11" name="TextBox 10">
            <a:extLst>
              <a:ext uri="{FF2B5EF4-FFF2-40B4-BE49-F238E27FC236}">
                <a16:creationId xmlns:a16="http://schemas.microsoft.com/office/drawing/2014/main" id="{EE333CF1-6F70-412B-8127-C017E4535910}"/>
              </a:ext>
            </a:extLst>
          </p:cNvPr>
          <p:cNvSpPr txBox="1"/>
          <p:nvPr/>
        </p:nvSpPr>
        <p:spPr>
          <a:xfrm>
            <a:off x="990599" y="4427307"/>
            <a:ext cx="4837813" cy="1046440"/>
          </a:xfrm>
          <a:prstGeom prst="rect">
            <a:avLst/>
          </a:prstGeom>
          <a:solidFill>
            <a:srgbClr val="FFC000"/>
          </a:solidFill>
          <a:ln>
            <a:solidFill>
              <a:schemeClr val="tx1"/>
            </a:solidFill>
          </a:ln>
        </p:spPr>
        <p:txBody>
          <a:bodyPr wrap="square" rtlCol="0">
            <a:spAutoFit/>
          </a:bodyPr>
          <a:lstStyle/>
          <a:p>
            <a:endParaRPr lang="en-US" sz="1500" b="1" dirty="0"/>
          </a:p>
          <a:p>
            <a:r>
              <a:rPr lang="en-US" sz="3200" b="1" dirty="0"/>
              <a:t> DC Bar Foundation</a:t>
            </a:r>
          </a:p>
          <a:p>
            <a:endParaRPr lang="en-US" sz="1500" b="1" dirty="0"/>
          </a:p>
        </p:txBody>
      </p:sp>
    </p:spTree>
    <p:extLst>
      <p:ext uri="{BB962C8B-B14F-4D97-AF65-F5344CB8AC3E}">
        <p14:creationId xmlns:p14="http://schemas.microsoft.com/office/powerpoint/2010/main" val="158809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F383-C4B7-4C3E-90B8-58A8ABE3E5CE}"/>
              </a:ext>
            </a:extLst>
          </p:cNvPr>
          <p:cNvSpPr>
            <a:spLocks noGrp="1"/>
          </p:cNvSpPr>
          <p:nvPr>
            <p:ph type="title"/>
          </p:nvPr>
        </p:nvSpPr>
        <p:spPr>
          <a:xfrm>
            <a:off x="1162050" y="182519"/>
            <a:ext cx="10515600" cy="1052513"/>
          </a:xfrm>
        </p:spPr>
        <p:txBody>
          <a:bodyPr>
            <a:normAutofit/>
          </a:bodyPr>
          <a:lstStyle/>
          <a:p>
            <a:pPr algn="ctr"/>
            <a:r>
              <a:rPr lang="en-US" sz="3200" dirty="0">
                <a:solidFill>
                  <a:schemeClr val="tx1"/>
                </a:solidFill>
                <a:latin typeface="Arial" panose="020B0604020202020204" pitchFamily="34" charset="0"/>
                <a:cs typeface="Arial" panose="020B0604020202020204" pitchFamily="34" charset="0"/>
              </a:rPr>
              <a:t>JHJP Direct Legal Services (continued)</a:t>
            </a:r>
            <a:endParaRPr lang="en-US" sz="3200" b="1" dirty="0">
              <a:solidFill>
                <a:schemeClr val="tx1"/>
              </a:solidFill>
              <a:latin typeface="Arial" panose="020B0604020202020204" pitchFamily="34" charset="0"/>
              <a:cs typeface="Arial" panose="020B0604020202020204" pitchFamily="34" charset="0"/>
            </a:endParaRPr>
          </a:p>
        </p:txBody>
      </p:sp>
      <p:pic>
        <p:nvPicPr>
          <p:cNvPr id="2050" name="Picture 2" descr="Photograph of Jenny Hatch, a woman with brown hair who is smiling">
            <a:extLst>
              <a:ext uri="{FF2B5EF4-FFF2-40B4-BE49-F238E27FC236}">
                <a16:creationId xmlns:a16="http://schemas.microsoft.com/office/drawing/2014/main" id="{89DAADF7-ECD3-4CE7-BFFF-E36948E5D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621631"/>
            <a:ext cx="2694038" cy="2656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E9926784-0E64-4535-A7DF-FA89329BC70C}"/>
              </a:ext>
            </a:extLst>
          </p:cNvPr>
          <p:cNvSpPr/>
          <p:nvPr/>
        </p:nvSpPr>
        <p:spPr>
          <a:xfrm>
            <a:off x="470223" y="1252150"/>
            <a:ext cx="5598460" cy="3970318"/>
          </a:xfrm>
          <a:prstGeom prst="rect">
            <a:avLst/>
          </a:prstGeom>
        </p:spPr>
        <p:txBody>
          <a:bodyPr wrap="square">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Our mission is to be </a:t>
            </a:r>
            <a:r>
              <a:rPr lang="en-US" sz="2800" b="1" dirty="0">
                <a:latin typeface="Arial" panose="020B0604020202020204" pitchFamily="34" charset="0"/>
                <a:cs typeface="Arial" panose="020B0604020202020204" pitchFamily="34" charset="0"/>
              </a:rPr>
              <a:t>person-centered.</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People should have </a:t>
            </a:r>
            <a:r>
              <a:rPr lang="en-US" sz="2800" b="1" dirty="0">
                <a:latin typeface="Arial" panose="020B0604020202020204" pitchFamily="34" charset="0"/>
                <a:cs typeface="Arial" panose="020B0604020202020204" pitchFamily="34" charset="0"/>
              </a:rPr>
              <a:t>autonomy</a:t>
            </a:r>
            <a:r>
              <a:rPr lang="en-US" sz="2800" dirty="0">
                <a:latin typeface="Arial" panose="020B0604020202020204" pitchFamily="34" charset="0"/>
                <a:cs typeface="Arial" panose="020B0604020202020204" pitchFamily="34" charset="0"/>
              </a:rPr>
              <a:t> over their own life and their own decisions.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People with disabilities can make their </a:t>
            </a:r>
            <a:r>
              <a:rPr lang="en-US" sz="2800" b="1" dirty="0">
                <a:latin typeface="Arial" panose="020B0604020202020204" pitchFamily="34" charset="0"/>
                <a:cs typeface="Arial" panose="020B0604020202020204" pitchFamily="34" charset="0"/>
              </a:rPr>
              <a:t>own decisions </a:t>
            </a:r>
            <a:r>
              <a:rPr lang="en-US" sz="2800" dirty="0">
                <a:latin typeface="Arial" panose="020B0604020202020204" pitchFamily="34" charset="0"/>
                <a:cs typeface="Arial" panose="020B0604020202020204" pitchFamily="34" charset="0"/>
              </a:rPr>
              <a:t>with the </a:t>
            </a:r>
            <a:r>
              <a:rPr lang="en-US" sz="2800" b="1" dirty="0">
                <a:latin typeface="Arial" panose="020B0604020202020204" pitchFamily="34" charset="0"/>
                <a:cs typeface="Arial" panose="020B0604020202020204" pitchFamily="34" charset="0"/>
              </a:rPr>
              <a:t>support</a:t>
            </a:r>
            <a:r>
              <a:rPr lang="en-US" sz="2800" dirty="0">
                <a:latin typeface="Arial" panose="020B0604020202020204" pitchFamily="34" charset="0"/>
                <a:cs typeface="Arial" panose="020B0604020202020204" pitchFamily="34" charset="0"/>
              </a:rPr>
              <a:t> they choose and want</a:t>
            </a:r>
            <a:r>
              <a:rPr lang="en-US" sz="2800" dirty="0">
                <a:solidFill>
                  <a:srgbClr val="002060"/>
                </a:solidFill>
                <a:latin typeface="Arial" panose="020B0604020202020204" pitchFamily="34" charset="0"/>
                <a:cs typeface="Arial" panose="020B0604020202020204" pitchFamily="34" charset="0"/>
              </a:rPr>
              <a:t>.</a:t>
            </a:r>
          </a:p>
        </p:txBody>
      </p:sp>
      <p:pic>
        <p:nvPicPr>
          <p:cNvPr id="5" name="Picture 6" descr="A picture of Ryan King, the first DC resident to have his guardianship terminated in favor of supported decision making.  He has brown hair and a mustache and is smiling.">
            <a:extLst>
              <a:ext uri="{FF2B5EF4-FFF2-40B4-BE49-F238E27FC236}">
                <a16:creationId xmlns:a16="http://schemas.microsoft.com/office/drawing/2014/main" id="{8B1705CF-9A0F-4D5D-A2C7-3D960795A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1050" y="3914387"/>
            <a:ext cx="3419475" cy="2551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349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77FA-ABC3-426D-AE97-6DA5420A58F7}"/>
              </a:ext>
            </a:extLst>
          </p:cNvPr>
          <p:cNvSpPr>
            <a:spLocks noGrp="1"/>
          </p:cNvSpPr>
          <p:nvPr>
            <p:ph type="title"/>
          </p:nvPr>
        </p:nvSpPr>
        <p:spPr>
          <a:xfrm>
            <a:off x="1345265" y="348274"/>
            <a:ext cx="10515600" cy="985838"/>
          </a:xfrm>
        </p:spPr>
        <p:txBody>
          <a:bodyPr>
            <a:noAutofit/>
          </a:bodyPr>
          <a:lstStyle/>
          <a:p>
            <a:pPr algn="ctr"/>
            <a:r>
              <a:rPr lang="en-US" sz="3200" b="1" dirty="0">
                <a:solidFill>
                  <a:schemeClr val="tx1"/>
                </a:solidFill>
                <a:effectLst/>
                <a:latin typeface="Arial" panose="020B0604020202020204" pitchFamily="34" charset="0"/>
                <a:cs typeface="Arial" panose="020B0604020202020204" pitchFamily="34" charset="0"/>
              </a:rPr>
              <a:t>A “Rethinking Toolbox”: </a:t>
            </a:r>
            <a:br>
              <a:rPr lang="en-US" sz="3200" b="1" dirty="0">
                <a:solidFill>
                  <a:schemeClr val="tx1"/>
                </a:solidFill>
                <a:effectLst/>
                <a:latin typeface="Arial" panose="020B0604020202020204" pitchFamily="34" charset="0"/>
                <a:cs typeface="Arial" panose="020B0604020202020204" pitchFamily="34" charset="0"/>
              </a:rPr>
            </a:br>
            <a:r>
              <a:rPr lang="en-US" sz="3200" b="1" dirty="0">
                <a:solidFill>
                  <a:schemeClr val="tx1"/>
                </a:solidFill>
                <a:effectLst/>
                <a:latin typeface="Arial" panose="020B0604020202020204" pitchFamily="34" charset="0"/>
                <a:cs typeface="Arial" panose="020B0604020202020204" pitchFamily="34" charset="0"/>
              </a:rPr>
              <a:t>Supported Decision-Making Strategies </a:t>
            </a:r>
          </a:p>
        </p:txBody>
      </p:sp>
      <p:pic>
        <p:nvPicPr>
          <p:cNvPr id="4" name="Content Placeholder 3" descr="A red toolbox with a lot of tools inside of it.">
            <a:extLst>
              <a:ext uri="{FF2B5EF4-FFF2-40B4-BE49-F238E27FC236}">
                <a16:creationId xmlns:a16="http://schemas.microsoft.com/office/drawing/2014/main" id="{95A70DDC-863E-421A-8C14-8BC09888433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74981" y="1864727"/>
            <a:ext cx="5571193" cy="4644999"/>
          </a:xfrm>
          <a:prstGeom prst="rect">
            <a:avLst/>
          </a:prstGeom>
          <a:ln>
            <a:noFill/>
          </a:ln>
          <a:effectLst>
            <a:softEdge rad="112500"/>
          </a:effectLst>
        </p:spPr>
      </p:pic>
      <p:sp>
        <p:nvSpPr>
          <p:cNvPr id="5" name="Rectangle 4">
            <a:extLst>
              <a:ext uri="{FF2B5EF4-FFF2-40B4-BE49-F238E27FC236}">
                <a16:creationId xmlns:a16="http://schemas.microsoft.com/office/drawing/2014/main" id="{BAA0668C-AB46-4861-87D3-AB4457A3A8CC}"/>
              </a:ext>
            </a:extLst>
          </p:cNvPr>
          <p:cNvSpPr/>
          <p:nvPr/>
        </p:nvSpPr>
        <p:spPr>
          <a:xfrm>
            <a:off x="742951" y="1998910"/>
            <a:ext cx="4514850" cy="3170099"/>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Tools include:</a:t>
            </a: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Be open-minded</a:t>
            </a: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Actively listen to people with disabilities </a:t>
            </a: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Adapt to all communication styles</a:t>
            </a:r>
          </a:p>
          <a:p>
            <a:pPr marL="742950" lvl="1"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66234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7F71-8700-45D7-83B5-FF35910478AB}"/>
              </a:ext>
            </a:extLst>
          </p:cNvPr>
          <p:cNvSpPr>
            <a:spLocks noGrp="1"/>
          </p:cNvSpPr>
          <p:nvPr>
            <p:ph type="title"/>
          </p:nvPr>
        </p:nvSpPr>
        <p:spPr>
          <a:xfrm>
            <a:off x="35943" y="41494"/>
            <a:ext cx="11915775" cy="1325563"/>
          </a:xfrm>
        </p:spPr>
        <p:txBody>
          <a:bodyPr>
            <a:normAutofit/>
          </a:bodyPr>
          <a:lstStyle/>
          <a:p>
            <a:pPr algn="ctr"/>
            <a:r>
              <a:rPr lang="en-US" sz="3200" b="1" dirty="0">
                <a:solidFill>
                  <a:schemeClr val="tx1"/>
                </a:solidFill>
                <a:effectLst/>
                <a:latin typeface="Arial" panose="020B0604020202020204" pitchFamily="34" charset="0"/>
                <a:cs typeface="Arial" panose="020B0604020202020204" pitchFamily="34" charset="0"/>
              </a:rPr>
              <a:t>More Supported-Decision Making Strategies</a:t>
            </a:r>
            <a:endParaRPr lang="en-US" sz="3200" dirty="0">
              <a:solidFill>
                <a:schemeClr val="tx1"/>
              </a:solidFill>
              <a:effectLst/>
              <a:latin typeface="Arial" panose="020B0604020202020204" pitchFamily="34" charset="0"/>
              <a:cs typeface="Arial" panose="020B0604020202020204" pitchFamily="34" charset="0"/>
            </a:endParaRPr>
          </a:p>
        </p:txBody>
      </p:sp>
      <p:pic>
        <p:nvPicPr>
          <p:cNvPr id="3074" name="Picture 2" descr="Jigsaw puzzle pieces fitting together.">
            <a:extLst>
              <a:ext uri="{FF2B5EF4-FFF2-40B4-BE49-F238E27FC236}">
                <a16:creationId xmlns:a16="http://schemas.microsoft.com/office/drawing/2014/main" id="{17032B00-1689-48BD-BE64-F5C46DF7E9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834062" y="1748631"/>
            <a:ext cx="5881026" cy="44050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5189E75-CC71-4815-BB1B-B6EDCBDC3111}"/>
              </a:ext>
            </a:extLst>
          </p:cNvPr>
          <p:cNvSpPr/>
          <p:nvPr/>
        </p:nvSpPr>
        <p:spPr>
          <a:xfrm>
            <a:off x="759941" y="1935240"/>
            <a:ext cx="6021859" cy="3170099"/>
          </a:xfrm>
          <a:prstGeom prst="rect">
            <a:avLst/>
          </a:prstGeom>
        </p:spPr>
        <p:txBody>
          <a:bodyPr wrap="square">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Practicing law is </a:t>
            </a:r>
            <a:r>
              <a:rPr lang="en-US" sz="2800" b="1" dirty="0">
                <a:latin typeface="Arial" panose="020B0604020202020204" pitchFamily="34" charset="0"/>
                <a:cs typeface="Arial" panose="020B0604020202020204" pitchFamily="34" charset="0"/>
              </a:rPr>
              <a:t>not one-dimensional</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Be </a:t>
            </a:r>
            <a:r>
              <a:rPr lang="en-US" sz="2800" b="1" dirty="0">
                <a:latin typeface="Arial" panose="020B0604020202020204" pitchFamily="34" charset="0"/>
                <a:cs typeface="Arial" panose="020B0604020202020204" pitchFamily="34" charset="0"/>
              </a:rPr>
              <a:t>creative</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flexible</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Learn </a:t>
            </a:r>
            <a:r>
              <a:rPr lang="en-US" sz="2800" dirty="0">
                <a:latin typeface="Arial" panose="020B0604020202020204" pitchFamily="34" charset="0"/>
                <a:cs typeface="Arial" panose="020B0604020202020204" pitchFamily="34" charset="0"/>
              </a:rPr>
              <a:t>about people’s interests and passions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Be</a:t>
            </a:r>
            <a:r>
              <a:rPr lang="en-US" sz="2800" b="1" dirty="0">
                <a:latin typeface="Arial" panose="020B0604020202020204" pitchFamily="34" charset="0"/>
                <a:cs typeface="Arial" panose="020B0604020202020204" pitchFamily="34" charset="0"/>
              </a:rPr>
              <a:t> curious </a:t>
            </a:r>
            <a:r>
              <a:rPr lang="en-US" sz="2800" dirty="0">
                <a:latin typeface="Arial" panose="020B0604020202020204" pitchFamily="34" charset="0"/>
                <a:cs typeface="Arial" panose="020B0604020202020204" pitchFamily="34" charset="0"/>
              </a:rPr>
              <a:t>and </a:t>
            </a:r>
            <a:r>
              <a:rPr lang="en-US" sz="2800" b="1" dirty="0">
                <a:latin typeface="Arial" panose="020B0604020202020204" pitchFamily="34" charset="0"/>
                <a:cs typeface="Arial" panose="020B0604020202020204" pitchFamily="34" charset="0"/>
              </a:rPr>
              <a:t>inquisitive</a:t>
            </a:r>
          </a:p>
          <a:p>
            <a:pPr marL="457200" indent="-457200">
              <a:buFont typeface="Arial" panose="020B0604020202020204" pitchFamily="34" charset="0"/>
              <a:buChar char="•"/>
            </a:pPr>
            <a:endParaRPr lang="en-US" sz="3200" dirty="0">
              <a:solidFill>
                <a:srgbClr val="002060"/>
              </a:solidFill>
            </a:endParaRPr>
          </a:p>
        </p:txBody>
      </p:sp>
    </p:spTree>
    <p:extLst>
      <p:ext uri="{BB962C8B-B14F-4D97-AF65-F5344CB8AC3E}">
        <p14:creationId xmlns:p14="http://schemas.microsoft.com/office/powerpoint/2010/main" val="2216395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n sitting in a wheelchair in front of a desktop computer. He is participating in a virtual meeting.">
            <a:extLst>
              <a:ext uri="{FF2B5EF4-FFF2-40B4-BE49-F238E27FC236}">
                <a16:creationId xmlns:a16="http://schemas.microsoft.com/office/drawing/2014/main" id="{F2ED90F9-6097-4CAA-8DFF-76C1CC0552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41" t="23657" r="9259" b="-5555"/>
          <a:stretch/>
        </p:blipFill>
        <p:spPr>
          <a:xfrm>
            <a:off x="6572431" y="1562100"/>
            <a:ext cx="5470824" cy="3733800"/>
          </a:xfrm>
          <a:prstGeom prst="rect">
            <a:avLst/>
          </a:prstGeom>
        </p:spPr>
      </p:pic>
      <p:sp>
        <p:nvSpPr>
          <p:cNvPr id="2" name="Content Placeholder 1">
            <a:extLst>
              <a:ext uri="{FF2B5EF4-FFF2-40B4-BE49-F238E27FC236}">
                <a16:creationId xmlns:a16="http://schemas.microsoft.com/office/drawing/2014/main" id="{65BCF9D8-E8E9-4D36-9327-965D4B2B53BB}"/>
              </a:ext>
            </a:extLst>
          </p:cNvPr>
          <p:cNvSpPr>
            <a:spLocks noGrp="1"/>
          </p:cNvSpPr>
          <p:nvPr>
            <p:ph idx="1"/>
          </p:nvPr>
        </p:nvSpPr>
        <p:spPr>
          <a:xfrm>
            <a:off x="639792" y="1432718"/>
            <a:ext cx="4775200" cy="4525963"/>
          </a:xfrm>
        </p:spPr>
        <p:txBody>
          <a:bodyPr>
            <a:normAutofit fontScale="85000" lnSpcReduction="10000"/>
          </a:bodyPr>
          <a:lstStyle/>
          <a:p>
            <a:r>
              <a:rPr lang="en-US" sz="3300" dirty="0">
                <a:latin typeface="Arial" panose="020B0604020202020204" pitchFamily="34" charset="0"/>
                <a:cs typeface="Arial" panose="020B0604020202020204" pitchFamily="34" charset="0"/>
              </a:rPr>
              <a:t>In </a:t>
            </a:r>
            <a:r>
              <a:rPr lang="en-US" sz="3300" b="1" dirty="0">
                <a:latin typeface="Arial" panose="020B0604020202020204" pitchFamily="34" charset="0"/>
                <a:cs typeface="Arial" panose="020B0604020202020204" pitchFamily="34" charset="0"/>
              </a:rPr>
              <a:t>partnership</a:t>
            </a:r>
            <a:r>
              <a:rPr lang="en-US" sz="3300" dirty="0">
                <a:latin typeface="Arial" panose="020B0604020202020204" pitchFamily="34" charset="0"/>
                <a:cs typeface="Arial" panose="020B0604020202020204" pitchFamily="34" charset="0"/>
              </a:rPr>
              <a:t> with Project ACTION!</a:t>
            </a:r>
          </a:p>
          <a:p>
            <a:r>
              <a:rPr lang="en-US" sz="3300" b="1" dirty="0">
                <a:latin typeface="Arial" panose="020B0604020202020204" pitchFamily="34" charset="0"/>
                <a:cs typeface="Arial" panose="020B0604020202020204" pitchFamily="34" charset="0"/>
              </a:rPr>
              <a:t>Educating</a:t>
            </a:r>
            <a:r>
              <a:rPr lang="en-US" sz="3300" dirty="0">
                <a:latin typeface="Arial" panose="020B0604020202020204" pitchFamily="34" charset="0"/>
                <a:cs typeface="Arial" panose="020B0604020202020204" pitchFamily="34" charset="0"/>
              </a:rPr>
              <a:t> people with disabilities, family members, professionals in health, direct support, legal, and educational arenas</a:t>
            </a:r>
          </a:p>
          <a:p>
            <a:r>
              <a:rPr lang="en-US" sz="3300" b="1" dirty="0">
                <a:latin typeface="Arial" panose="020B0604020202020204" pitchFamily="34" charset="0"/>
                <a:cs typeface="Arial" panose="020B0604020202020204" pitchFamily="34" charset="0"/>
              </a:rPr>
              <a:t>Dispelling myths </a:t>
            </a:r>
            <a:r>
              <a:rPr lang="en-US" sz="3300" dirty="0">
                <a:latin typeface="Arial" panose="020B0604020202020204" pitchFamily="34" charset="0"/>
                <a:cs typeface="Arial" panose="020B0604020202020204" pitchFamily="34" charset="0"/>
              </a:rPr>
              <a:t>about supported decision-making and guardianship</a:t>
            </a:r>
          </a:p>
          <a:p>
            <a:endParaRPr lang="en-US" dirty="0"/>
          </a:p>
        </p:txBody>
      </p:sp>
      <p:sp>
        <p:nvSpPr>
          <p:cNvPr id="3" name="Slide Number Placeholder 2">
            <a:extLst>
              <a:ext uri="{FF2B5EF4-FFF2-40B4-BE49-F238E27FC236}">
                <a16:creationId xmlns:a16="http://schemas.microsoft.com/office/drawing/2014/main" id="{C9F5C766-87B4-4CD6-A028-1F356CC7E5EC}"/>
              </a:ext>
            </a:extLst>
          </p:cNvPr>
          <p:cNvSpPr>
            <a:spLocks noGrp="1"/>
          </p:cNvSpPr>
          <p:nvPr>
            <p:ph type="sldNum" sz="quarter" idx="12"/>
          </p:nvPr>
        </p:nvSpPr>
        <p:spPr/>
        <p:txBody>
          <a:bodyPr/>
          <a:lstStyle/>
          <a:p>
            <a:fld id="{0CFEC368-1D7A-4F81-ABF6-AE0E36BAF64C}" type="slidenum">
              <a:rPr lang="en-US" smtClean="0"/>
              <a:pPr/>
              <a:t>15</a:t>
            </a:fld>
            <a:endParaRPr lang="en-US" dirty="0"/>
          </a:p>
        </p:txBody>
      </p:sp>
      <p:sp>
        <p:nvSpPr>
          <p:cNvPr id="4" name="Title 3">
            <a:extLst>
              <a:ext uri="{FF2B5EF4-FFF2-40B4-BE49-F238E27FC236}">
                <a16:creationId xmlns:a16="http://schemas.microsoft.com/office/drawing/2014/main" id="{3B214674-4FA5-4F7F-9D8B-38BC5DA56BB2}"/>
              </a:ext>
            </a:extLst>
          </p:cNvPr>
          <p:cNvSpPr>
            <a:spLocks noGrp="1"/>
          </p:cNvSpPr>
          <p:nvPr>
            <p:ph type="title"/>
          </p:nvPr>
        </p:nvSpPr>
        <p:spPr/>
        <p:txBody>
          <a:bodyPr>
            <a:normAutofit/>
          </a:bodyPr>
          <a:lstStyle/>
          <a:p>
            <a:pPr algn="ctr"/>
            <a:r>
              <a:rPr lang="en-US" sz="3200" dirty="0">
                <a:solidFill>
                  <a:schemeClr val="tx1"/>
                </a:solidFill>
                <a:latin typeface="Arial" panose="020B0604020202020204" pitchFamily="34" charset="0"/>
                <a:cs typeface="Arial" panose="020B0604020202020204" pitchFamily="34" charset="0"/>
              </a:rPr>
              <a:t>Public Education Initiatives</a:t>
            </a:r>
          </a:p>
        </p:txBody>
      </p:sp>
    </p:spTree>
    <p:extLst>
      <p:ext uri="{BB962C8B-B14F-4D97-AF65-F5344CB8AC3E}">
        <p14:creationId xmlns:p14="http://schemas.microsoft.com/office/powerpoint/2010/main" val="198187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inding road with red milestone markers along it.">
            <a:extLst>
              <a:ext uri="{FF2B5EF4-FFF2-40B4-BE49-F238E27FC236}">
                <a16:creationId xmlns:a16="http://schemas.microsoft.com/office/drawing/2014/main" id="{DD90397B-13A7-44DE-A920-98C34A0499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837"/>
          <a:stretch/>
        </p:blipFill>
        <p:spPr>
          <a:xfrm>
            <a:off x="9857476" y="1905000"/>
            <a:ext cx="2334524" cy="2647950"/>
          </a:xfrm>
          <a:prstGeom prst="rect">
            <a:avLst/>
          </a:prstGeom>
        </p:spPr>
      </p:pic>
      <p:sp>
        <p:nvSpPr>
          <p:cNvPr id="2" name="Title 1">
            <a:extLst>
              <a:ext uri="{FF2B5EF4-FFF2-40B4-BE49-F238E27FC236}">
                <a16:creationId xmlns:a16="http://schemas.microsoft.com/office/drawing/2014/main" id="{0B93DD32-E7F2-4562-B13D-7BE9C8187386}"/>
              </a:ext>
            </a:extLst>
          </p:cNvPr>
          <p:cNvSpPr>
            <a:spLocks noGrp="1"/>
          </p:cNvSpPr>
          <p:nvPr>
            <p:ph type="title"/>
          </p:nvPr>
        </p:nvSpPr>
        <p:spPr>
          <a:xfrm>
            <a:off x="1219200" y="229138"/>
            <a:ext cx="9505950" cy="687949"/>
          </a:xfrm>
        </p:spPr>
        <p:txBody>
          <a:bodyPr>
            <a:noAutofit/>
          </a:bodyPr>
          <a:lstStyle/>
          <a:p>
            <a:pPr algn="ctr"/>
            <a:r>
              <a:rPr lang="en-US" sz="3200" dirty="0">
                <a:solidFill>
                  <a:schemeClr val="tx1"/>
                </a:solidFill>
                <a:latin typeface="Arial" panose="020B0604020202020204" pitchFamily="34" charset="0"/>
                <a:cs typeface="Arial" panose="020B0604020202020204" pitchFamily="34" charset="0"/>
              </a:rPr>
              <a:t>JHJP Systemic Reform: DC’s Major Milestones</a:t>
            </a:r>
          </a:p>
        </p:txBody>
      </p:sp>
      <p:sp>
        <p:nvSpPr>
          <p:cNvPr id="3" name="Content Placeholder 2">
            <a:extLst>
              <a:ext uri="{FF2B5EF4-FFF2-40B4-BE49-F238E27FC236}">
                <a16:creationId xmlns:a16="http://schemas.microsoft.com/office/drawing/2014/main" id="{11F7DC5B-76D5-42BE-BC43-A18ADE08EF7B}"/>
              </a:ext>
            </a:extLst>
          </p:cNvPr>
          <p:cNvSpPr>
            <a:spLocks noGrp="1"/>
          </p:cNvSpPr>
          <p:nvPr>
            <p:ph idx="1"/>
          </p:nvPr>
        </p:nvSpPr>
        <p:spPr>
          <a:xfrm>
            <a:off x="457200" y="917087"/>
            <a:ext cx="9805358" cy="5132323"/>
          </a:xfrm>
        </p:spPr>
        <p:txBody>
          <a:bodyPr>
            <a:noAutofit/>
          </a:bodyPr>
          <a:lstStyle/>
          <a:p>
            <a:pPr>
              <a:lnSpc>
                <a:spcPct val="120000"/>
              </a:lnSpc>
            </a:pPr>
            <a:r>
              <a:rPr lang="en-US" sz="2400" b="1" dirty="0">
                <a:latin typeface="Arial" panose="020B0604020202020204" pitchFamily="34" charset="0"/>
                <a:cs typeface="Arial" panose="020B0604020202020204" pitchFamily="34" charset="0"/>
              </a:rPr>
              <a:t>August 2013 </a:t>
            </a:r>
            <a:r>
              <a:rPr lang="en-US" sz="2400" dirty="0">
                <a:latin typeface="Arial" panose="020B0604020202020204" pitchFamily="34" charset="0"/>
                <a:cs typeface="Arial" panose="020B0604020202020204" pitchFamily="34" charset="0"/>
              </a:rPr>
              <a:t>– DC Public Schools revises its policy to include the option of SDM for adult students in special education and to create an SDM form.</a:t>
            </a:r>
          </a:p>
          <a:p>
            <a:pPr>
              <a:lnSpc>
                <a:spcPct val="120000"/>
              </a:lnSpc>
            </a:pPr>
            <a:r>
              <a:rPr lang="en-US" sz="2400" b="1" dirty="0">
                <a:latin typeface="Arial" panose="020B0604020202020204" pitchFamily="34" charset="0"/>
                <a:cs typeface="Arial" panose="020B0604020202020204" pitchFamily="34" charset="0"/>
              </a:rPr>
              <a:t>October 2014 </a:t>
            </a:r>
            <a:r>
              <a:rPr lang="en-US" sz="2400" dirty="0">
                <a:latin typeface="Arial" panose="020B0604020202020204" pitchFamily="34" charset="0"/>
                <a:cs typeface="Arial" panose="020B0604020202020204" pitchFamily="34" charset="0"/>
              </a:rPr>
              <a:t>– DC lawmakers pass a law saying SDM and powers of attorney are an option for adult students in special education </a:t>
            </a:r>
          </a:p>
          <a:p>
            <a:pPr>
              <a:lnSpc>
                <a:spcPct val="120000"/>
              </a:lnSpc>
            </a:pPr>
            <a:r>
              <a:rPr lang="en-US" sz="2400" b="1" dirty="0">
                <a:latin typeface="Arial" panose="020B0604020202020204" pitchFamily="34" charset="0"/>
                <a:cs typeface="Arial" panose="020B0604020202020204" pitchFamily="34" charset="0"/>
              </a:rPr>
              <a:t>July 2016 </a:t>
            </a:r>
            <a:r>
              <a:rPr lang="en-US" sz="2400" dirty="0">
                <a:latin typeface="Arial" panose="020B0604020202020204" pitchFamily="34" charset="0"/>
                <a:cs typeface="Arial" panose="020B0604020202020204" pitchFamily="34" charset="0"/>
              </a:rPr>
              <a:t>– DC Office of State Superintendent of Education adopts rules recognizing SDM and issues a model SDM form </a:t>
            </a:r>
          </a:p>
          <a:p>
            <a:pPr>
              <a:lnSpc>
                <a:spcPct val="120000"/>
              </a:lnSpc>
            </a:pPr>
            <a:r>
              <a:rPr lang="en-US" sz="2400" b="1" dirty="0">
                <a:latin typeface="Arial" panose="020B0604020202020204" pitchFamily="34" charset="0"/>
                <a:cs typeface="Arial" panose="020B0604020202020204" pitchFamily="34" charset="0"/>
              </a:rPr>
              <a:t>October 2016 </a:t>
            </a:r>
            <a:r>
              <a:rPr lang="en-US" sz="2400" dirty="0">
                <a:latin typeface="Arial" panose="020B0604020202020204" pitchFamily="34" charset="0"/>
                <a:cs typeface="Arial" panose="020B0604020202020204" pitchFamily="34" charset="0"/>
              </a:rPr>
              <a:t>– Ryan King becomes for the first DC resident to have a guardianship ended for SDM</a:t>
            </a:r>
          </a:p>
          <a:p>
            <a:pPr>
              <a:lnSpc>
                <a:spcPct val="120000"/>
              </a:lnSpc>
            </a:pPr>
            <a:r>
              <a:rPr lang="en-US" sz="2400" b="1" dirty="0">
                <a:latin typeface="Arial" panose="020B0604020202020204" pitchFamily="34" charset="0"/>
                <a:cs typeface="Arial" panose="020B0604020202020204" pitchFamily="34" charset="0"/>
              </a:rPr>
              <a:t>May 2018 </a:t>
            </a:r>
            <a:r>
              <a:rPr lang="en-US" sz="2400" dirty="0">
                <a:latin typeface="Arial" panose="020B0604020202020204" pitchFamily="34" charset="0"/>
                <a:cs typeface="Arial" panose="020B0604020202020204" pitchFamily="34" charset="0"/>
              </a:rPr>
              <a:t>– DC becomes the 4</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U.S. jurisdiction to put SDM Agreements into its law</a:t>
            </a:r>
          </a:p>
          <a:p>
            <a:pPr>
              <a:lnSpc>
                <a:spcPct val="12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958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3758E9-64A8-4BE7-BCDB-B8128B88189C}"/>
              </a:ext>
            </a:extLst>
          </p:cNvPr>
          <p:cNvSpPr>
            <a:spLocks noGrp="1"/>
          </p:cNvSpPr>
          <p:nvPr>
            <p:ph idx="1"/>
          </p:nvPr>
        </p:nvSpPr>
        <p:spPr>
          <a:xfrm>
            <a:off x="360872" y="1886295"/>
            <a:ext cx="8522898" cy="4525963"/>
          </a:xfrm>
        </p:spPr>
        <p:txBody>
          <a:bodyPr>
            <a:normAutofit fontScale="92500" lnSpcReduction="20000"/>
          </a:bodyPr>
          <a:lstStyle/>
          <a:p>
            <a:pPr>
              <a:lnSpc>
                <a:spcPct val="110000"/>
              </a:lnSpc>
            </a:pPr>
            <a:r>
              <a:rPr lang="en-US" sz="2800" b="1" dirty="0">
                <a:latin typeface="Arial" panose="020B0604020202020204" pitchFamily="34" charset="0"/>
                <a:cs typeface="Arial" panose="020B0604020202020204" pitchFamily="34" charset="0"/>
              </a:rPr>
              <a:t>June 2019 </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National Council on Disability </a:t>
            </a:r>
            <a:r>
              <a:rPr lang="en-US" sz="2800" dirty="0">
                <a:latin typeface="Arial" panose="020B0604020202020204" pitchFamily="34" charset="0"/>
                <a:cs typeface="Arial" panose="020B0604020202020204" pitchFamily="34" charset="0"/>
              </a:rPr>
              <a:t>issues its second report on guardianship and alternatives, called </a:t>
            </a:r>
            <a:r>
              <a:rPr lang="en-US" sz="2800" b="1" dirty="0">
                <a:latin typeface="Arial" panose="020B0604020202020204" pitchFamily="34" charset="0"/>
                <a:cs typeface="Arial" panose="020B0604020202020204" pitchFamily="34" charset="0"/>
              </a:rPr>
              <a:t>“Turning Rights Into Reality” </a:t>
            </a:r>
          </a:p>
          <a:p>
            <a:pPr lvl="1">
              <a:lnSpc>
                <a:spcPct val="110000"/>
              </a:lnSpc>
            </a:pPr>
            <a:r>
              <a:rPr lang="en-US" sz="2800" dirty="0">
                <a:latin typeface="Arial" panose="020B0604020202020204" pitchFamily="34" charset="0"/>
                <a:cs typeface="Arial" panose="020B0604020202020204" pitchFamily="34" charset="0"/>
              </a:rPr>
              <a:t>Included comprehensive review of adult guardianship in the context of </a:t>
            </a:r>
            <a:r>
              <a:rPr lang="en-US" sz="2800" b="1" dirty="0">
                <a:latin typeface="Arial" panose="020B0604020202020204" pitchFamily="34" charset="0"/>
                <a:cs typeface="Arial" panose="020B0604020202020204" pitchFamily="34" charset="0"/>
              </a:rPr>
              <a:t>federal civil rights laws and policies </a:t>
            </a:r>
            <a:r>
              <a:rPr lang="en-US" sz="2800" dirty="0">
                <a:latin typeface="Arial" panose="020B0604020202020204" pitchFamily="34" charset="0"/>
                <a:cs typeface="Arial" panose="020B0604020202020204" pitchFamily="34" charset="0"/>
              </a:rPr>
              <a:t>impacting people with intellectual and developmental disabilities.</a:t>
            </a:r>
          </a:p>
          <a:p>
            <a:pPr lvl="1">
              <a:lnSpc>
                <a:spcPct val="110000"/>
              </a:lnSpc>
            </a:pPr>
            <a:r>
              <a:rPr lang="en-US" sz="2800" dirty="0">
                <a:latin typeface="Arial" panose="020B0604020202020204" pitchFamily="34" charset="0"/>
                <a:cs typeface="Arial" panose="020B0604020202020204" pitchFamily="34" charset="0"/>
              </a:rPr>
              <a:t>Included a </a:t>
            </a:r>
            <a:r>
              <a:rPr lang="en-US" sz="2800" b="1" dirty="0">
                <a:latin typeface="Arial" panose="020B0604020202020204" pitchFamily="34" charset="0"/>
                <a:cs typeface="Arial" panose="020B0604020202020204" pitchFamily="34" charset="0"/>
              </a:rPr>
              <a:t>chapter on the experience of DC </a:t>
            </a:r>
            <a:r>
              <a:rPr lang="en-US" sz="2800" dirty="0">
                <a:latin typeface="Arial" panose="020B0604020202020204" pitchFamily="34" charset="0"/>
                <a:cs typeface="Arial" panose="020B0604020202020204" pitchFamily="34" charset="0"/>
              </a:rPr>
              <a:t>residents with intellectual and developmental disabilities </a:t>
            </a:r>
          </a:p>
          <a:p>
            <a:pPr lvl="1">
              <a:lnSpc>
                <a:spcPct val="110000"/>
              </a:lnSpc>
            </a:pPr>
            <a:r>
              <a:rPr lang="en-US" sz="2800" dirty="0">
                <a:latin typeface="Arial" panose="020B0604020202020204" pitchFamily="34" charset="0"/>
                <a:cs typeface="Arial" panose="020B0604020202020204" pitchFamily="34" charset="0"/>
              </a:rPr>
              <a:t>Available at </a:t>
            </a:r>
            <a:r>
              <a:rPr lang="en-US" sz="2800" b="1" dirty="0">
                <a:latin typeface="Arial" panose="020B0604020202020204" pitchFamily="34" charset="0"/>
                <a:cs typeface="Arial" panose="020B0604020202020204" pitchFamily="34" charset="0"/>
              </a:rPr>
              <a:t>www.ncd.gov </a:t>
            </a:r>
          </a:p>
          <a:p>
            <a:pPr>
              <a:lnSpc>
                <a:spcPct val="110000"/>
              </a:lnSpc>
            </a:pPr>
            <a:endParaRPr lang="en-US" sz="2800" dirty="0">
              <a:latin typeface="Arial" panose="020B0604020202020204" pitchFamily="34" charset="0"/>
              <a:cs typeface="Arial" panose="020B0604020202020204" pitchFamily="34" charset="0"/>
            </a:endParaRPr>
          </a:p>
          <a:p>
            <a:pPr lvl="1">
              <a:lnSpc>
                <a:spcPct val="120000"/>
              </a:lnSpc>
            </a:pPr>
            <a:endParaRPr lang="en-US" sz="2400" dirty="0">
              <a:latin typeface="Arial" panose="020B0604020202020204" pitchFamily="34" charset="0"/>
              <a:cs typeface="Arial" panose="020B0604020202020204" pitchFamily="34" charset="0"/>
            </a:endParaRPr>
          </a:p>
          <a:p>
            <a:pPr marL="109728" indent="0">
              <a:lnSpc>
                <a:spcPct val="120000"/>
              </a:lnSpc>
              <a:buNone/>
            </a:pPr>
            <a:endParaRPr lang="en-US" sz="2800"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6A0E58C-C26D-4978-BF87-F541CC317860}"/>
              </a:ext>
            </a:extLst>
          </p:cNvPr>
          <p:cNvSpPr>
            <a:spLocks noGrp="1"/>
          </p:cNvSpPr>
          <p:nvPr>
            <p:ph type="sldNum" sz="quarter" idx="12"/>
          </p:nvPr>
        </p:nvSpPr>
        <p:spPr/>
        <p:txBody>
          <a:bodyPr/>
          <a:lstStyle/>
          <a:p>
            <a:fld id="{0CFEC368-1D7A-4F81-ABF6-AE0E36BAF64C}" type="slidenum">
              <a:rPr lang="en-US" smtClean="0"/>
              <a:pPr/>
              <a:t>17</a:t>
            </a:fld>
            <a:endParaRPr lang="en-US"/>
          </a:p>
        </p:txBody>
      </p:sp>
      <p:sp>
        <p:nvSpPr>
          <p:cNvPr id="4" name="Title 3">
            <a:extLst>
              <a:ext uri="{FF2B5EF4-FFF2-40B4-BE49-F238E27FC236}">
                <a16:creationId xmlns:a16="http://schemas.microsoft.com/office/drawing/2014/main" id="{0EF9CD28-8FD5-4E80-948D-D337F6789518}"/>
              </a:ext>
            </a:extLst>
          </p:cNvPr>
          <p:cNvSpPr>
            <a:spLocks noGrp="1"/>
          </p:cNvSpPr>
          <p:nvPr>
            <p:ph type="title"/>
          </p:nvPr>
        </p:nvSpPr>
        <p:spPr/>
        <p:txBody>
          <a:bodyPr>
            <a:normAutofit/>
          </a:bodyPr>
          <a:lstStyle/>
          <a:p>
            <a:pPr algn="ctr"/>
            <a:r>
              <a:rPr lang="en-US" sz="3200" dirty="0">
                <a:solidFill>
                  <a:schemeClr val="tx1"/>
                </a:solidFill>
                <a:latin typeface="Arial" panose="020B0604020202020204" pitchFamily="34" charset="0"/>
                <a:cs typeface="Arial" panose="020B0604020202020204" pitchFamily="34" charset="0"/>
              </a:rPr>
              <a:t>Publications</a:t>
            </a:r>
          </a:p>
        </p:txBody>
      </p:sp>
      <p:pic>
        <p:nvPicPr>
          <p:cNvPr id="5" name="Picture 4" descr="The cover of the National Council on Disability report, which shows two women eating ice cream and smiling.  ">
            <a:extLst>
              <a:ext uri="{FF2B5EF4-FFF2-40B4-BE49-F238E27FC236}">
                <a16:creationId xmlns:a16="http://schemas.microsoft.com/office/drawing/2014/main" id="{D0489BED-52C2-4314-BAC6-E0764E233D7E}"/>
              </a:ext>
            </a:extLst>
          </p:cNvPr>
          <p:cNvPicPr/>
          <p:nvPr/>
        </p:nvPicPr>
        <p:blipFill rotWithShape="1">
          <a:blip r:embed="rId2"/>
          <a:srcRect l="37820" t="11681" r="23397"/>
          <a:stretch/>
        </p:blipFill>
        <p:spPr bwMode="auto">
          <a:xfrm>
            <a:off x="9091102" y="1724025"/>
            <a:ext cx="2740026" cy="34099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397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ere is a drawing of a map of the United States of America.  It is colored and shaded to show the status of supported decision-making legislation and/or resolutions in all 50 states and the District of Columbia, as of March 1, 2021. The states that have enacted such legislation and/or resolutions are shown in dark green-blue, and they include Alabama, Alaska, Colorado, Connecticut, the District of Columbia, Delaware, Indiana, Kansas, Louisiana, Maine, Maryland, Minnesota, Missouri, Montana, Nevada, North Dakota, Ohio, Rhode Island, Texas, Virginia, Washington, and Wisconsin.  The states that have introduced such legislation and/or resolutions, but not yet enacted any, are colored light blue-green, and they include Arkansas, Arizona, California, Florida, Georgia, Illinois, Kentucky, Massachusetts, Mississippi, New Mexico, New Hampshire, New York, North Carolina, Oklahoma, Oregon, Tennessee, Utah, West Virginia, and Wyoming. The states that currently have such legislation and/or resolutions pending or under consideration in their legislatures are shaded with diagonal lines, and they include Alabama, Arizona, Arkansas, Florida, Georgia, Illinois, Kansas, Kentucky, New Hampshire, New York, Oklahoma, Oregon, Rhode Island, Texas, Virginia, West Virginia, Wisconsin, and Wyoming.  The states that have not introduced or passed any such legislation and/or resolutions are colored light gray, and they include Hawaii, Idaho, Iowa. Michigan, Nebraska, New Jersey, Pennsylvania, South Carolina, South Dakota, and Vermont. ">
            <a:extLst>
              <a:ext uri="{FF2B5EF4-FFF2-40B4-BE49-F238E27FC236}">
                <a16:creationId xmlns:a16="http://schemas.microsoft.com/office/drawing/2014/main" id="{EA285BA3-C153-484D-9CD0-18B3EBBDC10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62" t="2876" r="12848" b="17993"/>
          <a:stretch/>
        </p:blipFill>
        <p:spPr>
          <a:xfrm>
            <a:off x="2286000" y="1345571"/>
            <a:ext cx="6858000" cy="4539803"/>
          </a:xfrm>
        </p:spPr>
      </p:pic>
      <p:sp>
        <p:nvSpPr>
          <p:cNvPr id="3" name="Title 2">
            <a:extLst>
              <a:ext uri="{FF2B5EF4-FFF2-40B4-BE49-F238E27FC236}">
                <a16:creationId xmlns:a16="http://schemas.microsoft.com/office/drawing/2014/main" id="{18F79A25-4251-4AAA-BF8B-8949D88247F1}"/>
              </a:ext>
            </a:extLst>
          </p:cNvPr>
          <p:cNvSpPr>
            <a:spLocks noGrp="1"/>
          </p:cNvSpPr>
          <p:nvPr>
            <p:ph type="title"/>
          </p:nvPr>
        </p:nvSpPr>
        <p:spPr/>
        <p:txBody>
          <a:bodyPr>
            <a:noAutofit/>
          </a:bodyPr>
          <a:lstStyle/>
          <a:p>
            <a:pPr algn="ctr"/>
            <a:r>
              <a:rPr lang="en-US" sz="3200" dirty="0">
                <a:solidFill>
                  <a:schemeClr val="tx1"/>
                </a:solidFill>
                <a:latin typeface="Arial" panose="020B0604020202020204" pitchFamily="34" charset="0"/>
                <a:cs typeface="Arial" panose="020B0604020202020204" pitchFamily="34" charset="0"/>
              </a:rPr>
              <a:t>State SDM Legislation and/or Resolutions</a:t>
            </a:r>
          </a:p>
        </p:txBody>
      </p:sp>
      <p:sp>
        <p:nvSpPr>
          <p:cNvPr id="2" name="TextBox 1">
            <a:extLst>
              <a:ext uri="{FF2B5EF4-FFF2-40B4-BE49-F238E27FC236}">
                <a16:creationId xmlns:a16="http://schemas.microsoft.com/office/drawing/2014/main" id="{78EE282B-E9E7-4DFF-A743-526B127B7520}"/>
              </a:ext>
            </a:extLst>
          </p:cNvPr>
          <p:cNvSpPr txBox="1"/>
          <p:nvPr/>
        </p:nvSpPr>
        <p:spPr>
          <a:xfrm>
            <a:off x="8321976" y="5755011"/>
            <a:ext cx="265082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As of March 1, 2021</a:t>
            </a:r>
          </a:p>
        </p:txBody>
      </p:sp>
      <p:pic>
        <p:nvPicPr>
          <p:cNvPr id="10" name="Picture 9">
            <a:extLst>
              <a:ext uri="{FF2B5EF4-FFF2-40B4-BE49-F238E27FC236}">
                <a16:creationId xmlns:a16="http://schemas.microsoft.com/office/drawing/2014/main" id="{B03CC24B-30B9-4DA7-9D38-008279C5393F}"/>
              </a:ext>
            </a:extLst>
          </p:cNvPr>
          <p:cNvPicPr/>
          <p:nvPr/>
        </p:nvPicPr>
        <p:blipFill rotWithShape="1">
          <a:blip r:embed="rId3" cstate="print">
            <a:extLst>
              <a:ext uri="{28A0092B-C50C-407E-A947-70E740481C1C}">
                <a14:useLocalDpi xmlns:a14="http://schemas.microsoft.com/office/drawing/2010/main" val="0"/>
              </a:ext>
            </a:extLst>
          </a:blip>
          <a:srcRect l="86699" t="60361" r="2884" b="31081"/>
          <a:stretch/>
        </p:blipFill>
        <p:spPr bwMode="auto">
          <a:xfrm>
            <a:off x="8321976" y="4211584"/>
            <a:ext cx="1896912" cy="10111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2481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2E33488-B555-4BCD-9ADA-5EB6E459F596}"/>
              </a:ext>
            </a:extLst>
          </p:cNvPr>
          <p:cNvSpPr>
            <a:spLocks noGrp="1" noChangeArrowheads="1"/>
          </p:cNvSpPr>
          <p:nvPr>
            <p:ph type="title"/>
          </p:nvPr>
        </p:nvSpPr>
        <p:spPr>
          <a:xfrm>
            <a:off x="2514600" y="587264"/>
            <a:ext cx="7162800" cy="788492"/>
          </a:xfrm>
        </p:spPr>
        <p:txBody>
          <a:bodyPr>
            <a:normAutofit/>
          </a:bodyPr>
          <a:lstStyle/>
          <a:p>
            <a:pPr eaLnBrk="1" hangingPunct="1">
              <a:defRPr/>
            </a:pPr>
            <a:r>
              <a:rPr lang="en-US" altLang="en-US" sz="3200" dirty="0">
                <a:solidFill>
                  <a:schemeClr val="tx1"/>
                </a:solidFill>
                <a:latin typeface="Arial" panose="020B0604020202020204" pitchFamily="34" charset="0"/>
                <a:cs typeface="Arial" panose="020B0604020202020204" pitchFamily="34" charset="0"/>
              </a:rPr>
              <a:t>More U.S. State Trends in SDM</a:t>
            </a:r>
          </a:p>
        </p:txBody>
      </p:sp>
      <p:sp>
        <p:nvSpPr>
          <p:cNvPr id="30723" name="Rectangle 3">
            <a:extLst>
              <a:ext uri="{FF2B5EF4-FFF2-40B4-BE49-F238E27FC236}">
                <a16:creationId xmlns:a16="http://schemas.microsoft.com/office/drawing/2014/main" id="{C2969CAE-A266-4D92-AB70-F9D1215A9F33}"/>
              </a:ext>
            </a:extLst>
          </p:cNvPr>
          <p:cNvSpPr>
            <a:spLocks noGrp="1" noChangeArrowheads="1"/>
          </p:cNvSpPr>
          <p:nvPr>
            <p:ph idx="1"/>
          </p:nvPr>
        </p:nvSpPr>
        <p:spPr>
          <a:xfrm>
            <a:off x="4811875" y="1752600"/>
            <a:ext cx="6541926" cy="3593306"/>
          </a:xfrm>
        </p:spPr>
        <p:txBody>
          <a:bodyPr>
            <a:normAutofit fontScale="85000" lnSpcReduction="20000"/>
          </a:bodyPr>
          <a:lstStyle/>
          <a:p>
            <a:pPr eaLnBrk="1" hangingPunct="1"/>
            <a:r>
              <a:rPr lang="en-US" altLang="en-US" b="1" dirty="0">
                <a:latin typeface="Arial" panose="020B0604020202020204" pitchFamily="34" charset="0"/>
                <a:cs typeface="Arial" panose="020B0604020202020204" pitchFamily="34" charset="0"/>
              </a:rPr>
              <a:t>NRC-SDM State Grant Program</a:t>
            </a:r>
          </a:p>
          <a:p>
            <a:pPr lvl="1" eaLnBrk="1" hangingPunct="1"/>
            <a:r>
              <a:rPr lang="en-US" altLang="en-US" dirty="0">
                <a:latin typeface="Arial" panose="020B0604020202020204" pitchFamily="34" charset="0"/>
                <a:cs typeface="Arial" panose="020B0604020202020204" pitchFamily="34" charset="0"/>
              </a:rPr>
              <a:t>18 projects so far</a:t>
            </a:r>
          </a:p>
          <a:p>
            <a:pPr lvl="1" eaLnBrk="1" hangingPunct="1"/>
            <a:r>
              <a:rPr lang="en-US" altLang="en-US" dirty="0">
                <a:latin typeface="Arial" panose="020B0604020202020204" pitchFamily="34" charset="0"/>
                <a:cs typeface="Arial" panose="020B0604020202020204" pitchFamily="34" charset="0"/>
              </a:rPr>
              <a:t>DC, DE, FL, GA, IN, ME, MN, MS, NC, NV, NY, OR, SC, TN, WI</a:t>
            </a:r>
          </a:p>
          <a:p>
            <a:pPr eaLnBrk="1" hangingPunct="1"/>
            <a:r>
              <a:rPr lang="en-US" altLang="en-US" b="1" dirty="0">
                <a:latin typeface="Arial" panose="020B0604020202020204" pitchFamily="34" charset="0"/>
                <a:cs typeface="Arial" panose="020B0604020202020204" pitchFamily="34" charset="0"/>
              </a:rPr>
              <a:t>Court Orders and Decisions</a:t>
            </a:r>
          </a:p>
          <a:p>
            <a:pPr lvl="1" eaLnBrk="1" hangingPunct="1"/>
            <a:r>
              <a:rPr lang="en-US" altLang="en-US" dirty="0">
                <a:latin typeface="Arial" panose="020B0604020202020204" pitchFamily="34" charset="0"/>
                <a:cs typeface="Arial" panose="020B0604020202020204" pitchFamily="34" charset="0"/>
              </a:rPr>
              <a:t>Examples: DC, FL, IN, KY, MA, ME, MN, NV, NY, PA, VA, VT, and more!</a:t>
            </a:r>
          </a:p>
          <a:p>
            <a:r>
              <a:rPr lang="en-US" altLang="en-US" b="1" dirty="0">
                <a:latin typeface="Arial" panose="020B0604020202020204" pitchFamily="34" charset="0"/>
                <a:cs typeface="Arial" panose="020B0604020202020204" pitchFamily="34" charset="0"/>
              </a:rPr>
              <a:t>SDM Pilots </a:t>
            </a:r>
          </a:p>
          <a:p>
            <a:pPr lvl="1"/>
            <a:r>
              <a:rPr lang="en-US" altLang="en-US" dirty="0">
                <a:latin typeface="Arial" panose="020B0604020202020204" pitchFamily="34" charset="0"/>
                <a:cs typeface="Arial" panose="020B0604020202020204" pitchFamily="34" charset="0"/>
              </a:rPr>
              <a:t>Examples: AK, CA, FL GA, IN, KY, MA, ME, NY, VT, TX, and more!</a:t>
            </a:r>
          </a:p>
          <a:p>
            <a:r>
              <a:rPr lang="en-US" altLang="en-US"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http://www.supporteddecisionmaking.org/States</a:t>
            </a:r>
            <a:r>
              <a:rPr lang="en-US" altLang="en-US" b="1" dirty="0">
                <a:latin typeface="Arial" panose="020B0604020202020204" pitchFamily="34" charset="0"/>
                <a:cs typeface="Arial" panose="020B0604020202020204" pitchFamily="34" charset="0"/>
              </a:rPr>
              <a:t> </a:t>
            </a:r>
          </a:p>
          <a:p>
            <a:endParaRPr lang="en-US" altLang="en-US" b="1" dirty="0">
              <a:solidFill>
                <a:srgbClr val="0070C0"/>
              </a:solidFill>
              <a:latin typeface="Arial   "/>
            </a:endParaRPr>
          </a:p>
        </p:txBody>
      </p:sp>
      <p:pic>
        <p:nvPicPr>
          <p:cNvPr id="3" name="Picture 2" descr="A map of the United States of America with the states marked in different colors">
            <a:extLst>
              <a:ext uri="{FF2B5EF4-FFF2-40B4-BE49-F238E27FC236}">
                <a16:creationId xmlns:a16="http://schemas.microsoft.com/office/drawing/2014/main" id="{017690E8-EDD8-4ACF-AFA7-4E874CEFC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133599"/>
            <a:ext cx="4294837" cy="3093521"/>
          </a:xfrm>
          <a:prstGeom prst="rect">
            <a:avLst/>
          </a:prstGeom>
        </p:spPr>
      </p:pic>
    </p:spTree>
    <p:extLst>
      <p:ext uri="{BB962C8B-B14F-4D97-AF65-F5344CB8AC3E}">
        <p14:creationId xmlns:p14="http://schemas.microsoft.com/office/powerpoint/2010/main" val="159348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2299063"/>
            <a:ext cx="9067800" cy="3886200"/>
          </a:xfrm>
        </p:spPr>
        <p:txBody>
          <a:bodyPr>
            <a:normAutofit/>
          </a:bodyPr>
          <a:lstStyle/>
          <a:p>
            <a:r>
              <a:rPr lang="en-US" sz="2400" b="1" dirty="0">
                <a:latin typeface="Arial" panose="020B0604020202020204" pitchFamily="34" charset="0"/>
                <a:cs typeface="Arial" panose="020B0604020202020204" pitchFamily="34" charset="0"/>
              </a:rPr>
              <a:t>Independent advocacy and monitoring</a:t>
            </a:r>
          </a:p>
          <a:p>
            <a:pPr lvl="1"/>
            <a:r>
              <a:rPr lang="en-US" sz="2200" dirty="0">
                <a:latin typeface="Arial" panose="020B0604020202020204" pitchFamily="34" charset="0"/>
                <a:cs typeface="Arial" panose="020B0604020202020204" pitchFamily="34" charset="0"/>
              </a:rPr>
              <a:t>Children and adults with disabilities </a:t>
            </a:r>
          </a:p>
          <a:p>
            <a:r>
              <a:rPr lang="en-US" sz="2400" b="1" dirty="0">
                <a:latin typeface="Arial" panose="020B0604020202020204" pitchFamily="34" charset="0"/>
                <a:cs typeface="Arial" panose="020B0604020202020204" pitchFamily="34" charset="0"/>
              </a:rPr>
              <a:t>Dignity, respect, and autonomy</a:t>
            </a:r>
          </a:p>
          <a:p>
            <a:pPr lvl="1"/>
            <a:r>
              <a:rPr lang="en-US" sz="2200" dirty="0">
                <a:latin typeface="Arial" panose="020B0604020202020204" pitchFamily="34" charset="0"/>
                <a:cs typeface="Arial" panose="020B0604020202020204" pitchFamily="34" charset="0"/>
              </a:rPr>
              <a:t>Rights protection and decision-making supports</a:t>
            </a:r>
          </a:p>
          <a:p>
            <a:r>
              <a:rPr lang="en-US" sz="2400" b="1" dirty="0">
                <a:latin typeface="Arial" panose="020B0604020202020204" pitchFamily="34" charset="0"/>
                <a:cs typeface="Arial" panose="020B0604020202020204" pitchFamily="34" charset="0"/>
              </a:rPr>
              <a:t>Jenny Hatch Justice Project </a:t>
            </a:r>
            <a:r>
              <a:rPr lang="en-US" sz="2400" dirty="0">
                <a:latin typeface="Arial" panose="020B0604020202020204" pitchFamily="34" charset="0"/>
                <a:cs typeface="Arial" panose="020B0604020202020204" pitchFamily="34" charset="0"/>
              </a:rPr>
              <a:t>(2013 to present)</a:t>
            </a:r>
          </a:p>
          <a:p>
            <a:pPr lvl="1"/>
            <a:r>
              <a:rPr lang="en-US" sz="2200" dirty="0">
                <a:latin typeface="Arial" panose="020B0604020202020204" pitchFamily="34" charset="0"/>
                <a:cs typeface="Arial" panose="020B0604020202020204" pitchFamily="34" charset="0"/>
              </a:rPr>
              <a:t>www.JennyHatchJusticeProject.org </a:t>
            </a:r>
          </a:p>
          <a:p>
            <a:r>
              <a:rPr lang="en-US" sz="2400" b="1" dirty="0">
                <a:latin typeface="Arial" panose="020B0604020202020204" pitchFamily="34" charset="0"/>
                <a:cs typeface="Arial" panose="020B0604020202020204" pitchFamily="34" charset="0"/>
              </a:rPr>
              <a:t>National Resource Center for Supported Decision-Making </a:t>
            </a:r>
            <a:r>
              <a:rPr lang="en-US" sz="2400" dirty="0">
                <a:latin typeface="Arial" panose="020B0604020202020204" pitchFamily="34" charset="0"/>
                <a:cs typeface="Arial" panose="020B0604020202020204" pitchFamily="34" charset="0"/>
              </a:rPr>
              <a:t>(2014 to present)</a:t>
            </a:r>
          </a:p>
          <a:p>
            <a:pPr lvl="1"/>
            <a:r>
              <a:rPr lang="en-US" sz="2200" dirty="0">
                <a:latin typeface="Arial" panose="020B0604020202020204" pitchFamily="34" charset="0"/>
                <a:cs typeface="Arial" panose="020B0604020202020204" pitchFamily="34" charset="0"/>
              </a:rPr>
              <a:t>www.SupportedDecisionMaking.org </a:t>
            </a:r>
          </a:p>
        </p:txBody>
      </p:sp>
      <p:pic>
        <p:nvPicPr>
          <p:cNvPr id="5" name="Picture 4" descr="Blue and white logo of Quality Trust for Individuals with Disabilities, also called &quot;QT&quot;">
            <a:extLst>
              <a:ext uri="{FF2B5EF4-FFF2-40B4-BE49-F238E27FC236}">
                <a16:creationId xmlns:a16="http://schemas.microsoft.com/office/drawing/2014/main" id="{97BE5751-6980-453E-9B99-453ACC8E0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1" y="685800"/>
            <a:ext cx="5686953" cy="1143000"/>
          </a:xfrm>
          <a:prstGeom prst="rect">
            <a:avLst/>
          </a:prstGeom>
        </p:spPr>
      </p:pic>
      <p:sp>
        <p:nvSpPr>
          <p:cNvPr id="4" name="Slide Number Placeholder 3">
            <a:extLst>
              <a:ext uri="{FF2B5EF4-FFF2-40B4-BE49-F238E27FC236}">
                <a16:creationId xmlns:a16="http://schemas.microsoft.com/office/drawing/2014/main" id="{13CA63F3-CDE3-48E2-BC4A-D71E20D1D2A2}"/>
              </a:ext>
            </a:extLst>
          </p:cNvPr>
          <p:cNvSpPr>
            <a:spLocks noGrp="1"/>
          </p:cNvSpPr>
          <p:nvPr>
            <p:ph type="sldNum" sz="quarter" idx="12"/>
          </p:nvPr>
        </p:nvSpPr>
        <p:spPr/>
        <p:txBody>
          <a:bodyPr/>
          <a:lstStyle/>
          <a:p>
            <a:fld id="{0CFEC368-1D7A-4F81-ABF6-AE0E36BAF64C}" type="slidenum">
              <a:rPr lang="en-US" smtClean="0"/>
              <a:pPr/>
              <a:t>2</a:t>
            </a:fld>
            <a:endParaRPr lang="en-US"/>
          </a:p>
        </p:txBody>
      </p:sp>
    </p:spTree>
    <p:extLst>
      <p:ext uri="{BB962C8B-B14F-4D97-AF65-F5344CB8AC3E}">
        <p14:creationId xmlns:p14="http://schemas.microsoft.com/office/powerpoint/2010/main" val="3176435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6C98B554-755A-41E9-8014-94A280783B38}"/>
              </a:ext>
            </a:extLst>
          </p:cNvPr>
          <p:cNvSpPr>
            <a:spLocks noGrp="1" noChangeArrowheads="1"/>
          </p:cNvSpPr>
          <p:nvPr>
            <p:ph idx="1"/>
          </p:nvPr>
        </p:nvSpPr>
        <p:spPr>
          <a:xfrm>
            <a:off x="990600" y="1386038"/>
            <a:ext cx="7432431" cy="4376283"/>
          </a:xfrm>
        </p:spPr>
        <p:txBody>
          <a:bodyPr>
            <a:noAutofit/>
          </a:bodyPr>
          <a:lstStyle/>
          <a:p>
            <a:pPr marL="342900" indent="-342900">
              <a:buFont typeface="Courier New" panose="02070309020205020404" pitchFamily="49" charset="0"/>
              <a:buChar char="o"/>
              <a:tabLst>
                <a:tab pos="1291829" algn="l"/>
              </a:tabLst>
            </a:pPr>
            <a:r>
              <a:rPr lang="en-US" altLang="en-US" sz="2000" b="1" dirty="0">
                <a:cs typeface="Arial" panose="020B0604020202020204" pitchFamily="34" charset="0"/>
              </a:rPr>
              <a:t>U.S. Administration for Community Living</a:t>
            </a:r>
          </a:p>
          <a:p>
            <a:pPr marL="342900" indent="-342900">
              <a:buFont typeface="Courier New" panose="02070309020205020404" pitchFamily="49" charset="0"/>
              <a:buChar char="o"/>
              <a:tabLst>
                <a:tab pos="1291829" algn="l"/>
              </a:tabLst>
            </a:pPr>
            <a:r>
              <a:rPr lang="en-US" altLang="en-US" sz="2000" b="1" dirty="0">
                <a:cs typeface="Arial" panose="020B0604020202020204" pitchFamily="34" charset="0"/>
              </a:rPr>
              <a:t>National Resource Center for Supported Decision-Making </a:t>
            </a:r>
            <a:r>
              <a:rPr lang="en-US" altLang="en-US" sz="2000" dirty="0">
                <a:cs typeface="Arial" panose="020B0604020202020204" pitchFamily="34" charset="0"/>
              </a:rPr>
              <a:t>(2014 to present)</a:t>
            </a:r>
          </a:p>
          <a:p>
            <a:pPr marL="342900" indent="-342900">
              <a:buFont typeface="Courier New" panose="02070309020205020404" pitchFamily="49" charset="0"/>
              <a:buChar char="o"/>
              <a:tabLst>
                <a:tab pos="1291829" algn="l"/>
              </a:tabLst>
            </a:pPr>
            <a:r>
              <a:rPr lang="en-US" altLang="en-US" sz="2000" b="1" dirty="0">
                <a:cs typeface="Arial" panose="020B0604020202020204" pitchFamily="34" charset="0"/>
              </a:rPr>
              <a:t>National Guardianship Association </a:t>
            </a:r>
            <a:r>
              <a:rPr lang="en-US" altLang="en-US" sz="2000" dirty="0">
                <a:cs typeface="Arial" panose="020B0604020202020204" pitchFamily="34" charset="0"/>
              </a:rPr>
              <a:t>(2016)</a:t>
            </a:r>
          </a:p>
          <a:p>
            <a:pPr marL="342900" indent="-342900">
              <a:buFont typeface="Courier New" panose="02070309020205020404" pitchFamily="49" charset="0"/>
              <a:buChar char="o"/>
              <a:tabLst>
                <a:tab pos="1291829" algn="l"/>
              </a:tabLst>
            </a:pPr>
            <a:r>
              <a:rPr lang="en-US" altLang="en-US" sz="2000" b="1" dirty="0">
                <a:cs typeface="Arial" panose="020B0604020202020204" pitchFamily="34" charset="0"/>
              </a:rPr>
              <a:t>Social Security Advisory Board </a:t>
            </a:r>
            <a:r>
              <a:rPr lang="en-US" altLang="en-US" sz="2000" dirty="0">
                <a:cs typeface="Arial" panose="020B0604020202020204" pitchFamily="34" charset="0"/>
              </a:rPr>
              <a:t>(2016)</a:t>
            </a:r>
          </a:p>
          <a:p>
            <a:pPr marL="342900" indent="-342900">
              <a:buFont typeface="Courier New" panose="02070309020205020404" pitchFamily="49" charset="0"/>
              <a:buChar char="o"/>
              <a:tabLst>
                <a:tab pos="1291829" algn="l"/>
              </a:tabLst>
            </a:pPr>
            <a:r>
              <a:rPr lang="en-US" altLang="en-US" sz="2000" b="1" dirty="0">
                <a:cs typeface="Arial" panose="020B0604020202020204" pitchFamily="34" charset="0"/>
              </a:rPr>
              <a:t>AAIDD &amp; The Arc of the U.S. </a:t>
            </a:r>
            <a:r>
              <a:rPr lang="en-US" altLang="en-US" sz="2000" dirty="0">
                <a:cs typeface="Arial" panose="020B0604020202020204" pitchFamily="34" charset="0"/>
              </a:rPr>
              <a:t>(2016)</a:t>
            </a:r>
          </a:p>
          <a:p>
            <a:pPr marL="342900" indent="-342900">
              <a:buFont typeface="Courier New" panose="02070309020205020404" pitchFamily="49" charset="0"/>
              <a:buChar char="o"/>
              <a:tabLst>
                <a:tab pos="1291829" algn="l"/>
              </a:tabLst>
            </a:pPr>
            <a:r>
              <a:rPr lang="en-US" altLang="en-US" sz="2000" b="1" dirty="0">
                <a:cs typeface="Arial" panose="020B0604020202020204" pitchFamily="34" charset="0"/>
              </a:rPr>
              <a:t>American Bar Association </a:t>
            </a:r>
            <a:r>
              <a:rPr lang="en-US" altLang="en-US" sz="2000" dirty="0">
                <a:cs typeface="Arial" panose="020B0604020202020204" pitchFamily="34" charset="0"/>
              </a:rPr>
              <a:t>(2016 &amp; 2017)</a:t>
            </a:r>
          </a:p>
          <a:p>
            <a:pPr marL="342900" indent="-342900">
              <a:buFont typeface="Courier New" panose="02070309020205020404" pitchFamily="49" charset="0"/>
              <a:buChar char="o"/>
              <a:tabLst>
                <a:tab pos="1291829" algn="l"/>
              </a:tabLst>
            </a:pPr>
            <a:r>
              <a:rPr lang="en-US" altLang="en-US" sz="2000" b="1" dirty="0">
                <a:cs typeface="Arial" panose="020B0604020202020204" pitchFamily="34" charset="0"/>
              </a:rPr>
              <a:t>Uniform Law Commission </a:t>
            </a:r>
            <a:r>
              <a:rPr lang="en-US" altLang="en-US" sz="2000" dirty="0">
                <a:cs typeface="Arial" panose="020B0604020202020204" pitchFamily="34" charset="0"/>
              </a:rPr>
              <a:t>(2017)</a:t>
            </a:r>
          </a:p>
          <a:p>
            <a:pPr marL="342900" indent="-342900">
              <a:buFont typeface="Courier New" panose="02070309020205020404" pitchFamily="49" charset="0"/>
              <a:buChar char="o"/>
              <a:tabLst>
                <a:tab pos="1291829" algn="l"/>
              </a:tabLst>
            </a:pPr>
            <a:r>
              <a:rPr lang="en-US" altLang="en-US" sz="2000" b="1" dirty="0">
                <a:cs typeface="Arial" panose="020B0604020202020204" pitchFamily="34" charset="0"/>
              </a:rPr>
              <a:t>U.S. Dept. of Education Office of Special Education and Rehabilitative Services </a:t>
            </a:r>
            <a:r>
              <a:rPr lang="en-US" altLang="en-US" sz="2000" dirty="0">
                <a:cs typeface="Arial" panose="020B0604020202020204" pitchFamily="34" charset="0"/>
              </a:rPr>
              <a:t>(2017, 2020)</a:t>
            </a:r>
            <a:endParaRPr lang="en-US" altLang="en-US" sz="2000" b="1" dirty="0">
              <a:cs typeface="Arial" panose="020B0604020202020204" pitchFamily="34" charset="0"/>
            </a:endParaRPr>
          </a:p>
          <a:p>
            <a:pPr marL="342900" indent="-342900">
              <a:buFont typeface="Courier New" panose="02070309020205020404" pitchFamily="49" charset="0"/>
              <a:buChar char="o"/>
              <a:tabLst>
                <a:tab pos="1291829" algn="l"/>
              </a:tabLst>
            </a:pPr>
            <a:r>
              <a:rPr lang="en-US" altLang="en-US" sz="2000" b="1" dirty="0">
                <a:cs typeface="Arial" panose="020B0604020202020204" pitchFamily="34" charset="0"/>
              </a:rPr>
              <a:t>National Council on Disability </a:t>
            </a:r>
            <a:r>
              <a:rPr lang="en-US" altLang="en-US" sz="2000" dirty="0">
                <a:cs typeface="Arial" panose="020B0604020202020204" pitchFamily="34" charset="0"/>
              </a:rPr>
              <a:t>(2018 &amp; 2019)</a:t>
            </a:r>
          </a:p>
          <a:p>
            <a:pPr marL="342900" indent="-342900">
              <a:buFont typeface="Courier New" panose="02070309020205020404" pitchFamily="49" charset="0"/>
              <a:buChar char="o"/>
              <a:tabLst>
                <a:tab pos="1291829" algn="l"/>
              </a:tabLst>
            </a:pPr>
            <a:r>
              <a:rPr lang="en-US" altLang="en-US" sz="2000" b="1" dirty="0">
                <a:cs typeface="Arial" panose="020B0604020202020204" pitchFamily="34" charset="0"/>
              </a:rPr>
              <a:t>U.S. Senate Special Committee on Aging </a:t>
            </a:r>
            <a:r>
              <a:rPr lang="en-US" altLang="en-US" sz="2000" dirty="0">
                <a:cs typeface="Arial" panose="020B0604020202020204" pitchFamily="34" charset="0"/>
              </a:rPr>
              <a:t>(2018)</a:t>
            </a:r>
          </a:p>
          <a:p>
            <a:pPr marL="342900" indent="-342900">
              <a:buFont typeface="Courier New" panose="02070309020205020404" pitchFamily="49" charset="0"/>
              <a:buChar char="o"/>
              <a:tabLst>
                <a:tab pos="1291829" algn="l"/>
              </a:tabLst>
            </a:pPr>
            <a:r>
              <a:rPr lang="en-US" altLang="en-US" sz="2000" b="1" dirty="0">
                <a:cs typeface="Arial" panose="020B0604020202020204" pitchFamily="34" charset="0"/>
              </a:rPr>
              <a:t>Alternatives to Guardianship Youth Resource Center </a:t>
            </a:r>
            <a:r>
              <a:rPr lang="en-US" altLang="en-US" sz="2000" dirty="0">
                <a:cs typeface="Arial" panose="020B0604020202020204" pitchFamily="34" charset="0"/>
              </a:rPr>
              <a:t>(2020 -2025)</a:t>
            </a:r>
          </a:p>
        </p:txBody>
      </p:sp>
      <p:pic>
        <p:nvPicPr>
          <p:cNvPr id="3" name="Picture 2" descr="Map of the United States of America. The map is dark blue and the boarders of the states are white.">
            <a:extLst>
              <a:ext uri="{FF2B5EF4-FFF2-40B4-BE49-F238E27FC236}">
                <a16:creationId xmlns:a16="http://schemas.microsoft.com/office/drawing/2014/main" id="{AA8C4CFC-E1E3-48F8-BDE6-95C708D430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981200"/>
            <a:ext cx="2994660" cy="1996440"/>
          </a:xfrm>
          <a:prstGeom prst="rect">
            <a:avLst/>
          </a:prstGeom>
        </p:spPr>
      </p:pic>
      <p:sp>
        <p:nvSpPr>
          <p:cNvPr id="4" name="Title 3">
            <a:extLst>
              <a:ext uri="{FF2B5EF4-FFF2-40B4-BE49-F238E27FC236}">
                <a16:creationId xmlns:a16="http://schemas.microsoft.com/office/drawing/2014/main" id="{F5B70B88-3B72-4FF2-B060-15916FE17369}"/>
              </a:ext>
            </a:extLst>
          </p:cNvPr>
          <p:cNvSpPr>
            <a:spLocks noGrp="1"/>
          </p:cNvSpPr>
          <p:nvPr>
            <p:ph type="title"/>
          </p:nvPr>
        </p:nvSpPr>
        <p:spPr/>
        <p:txBody>
          <a:bodyPr>
            <a:normAutofit/>
          </a:bodyPr>
          <a:lstStyle/>
          <a:p>
            <a:pPr algn="ctr"/>
            <a:r>
              <a:rPr lang="en-US" sz="3500" dirty="0">
                <a:solidFill>
                  <a:schemeClr val="tx1"/>
                </a:solidFill>
                <a:latin typeface="Arial" panose="020B0604020202020204" pitchFamily="34" charset="0"/>
                <a:cs typeface="Arial" panose="020B0604020202020204" pitchFamily="34" charset="0"/>
              </a:rPr>
              <a:t>Looking Nationally…</a:t>
            </a:r>
          </a:p>
        </p:txBody>
      </p:sp>
    </p:spTree>
    <p:extLst>
      <p:ext uri="{BB962C8B-B14F-4D97-AF65-F5344CB8AC3E}">
        <p14:creationId xmlns:p14="http://schemas.microsoft.com/office/powerpoint/2010/main" val="3479003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5E9B-ED98-497B-A5FA-5B32874F3201}"/>
              </a:ext>
            </a:extLst>
          </p:cNvPr>
          <p:cNvSpPr>
            <a:spLocks noGrp="1"/>
          </p:cNvSpPr>
          <p:nvPr>
            <p:ph type="title"/>
          </p:nvPr>
        </p:nvSpPr>
        <p:spPr/>
        <p:txBody>
          <a:bodyPr/>
          <a:lstStyle/>
          <a:p>
            <a:pPr algn="ctr">
              <a:defRPr/>
            </a:pPr>
            <a:r>
              <a:rPr lang="en-US" sz="3200" dirty="0">
                <a:solidFill>
                  <a:schemeClr val="tx1"/>
                </a:solidFill>
                <a:latin typeface="Arial" panose="020B0604020202020204" pitchFamily="34" charset="0"/>
                <a:cs typeface="Arial" panose="020B0604020202020204" pitchFamily="34" charset="0"/>
              </a:rPr>
              <a:t>Ask Questions Now or Later</a:t>
            </a:r>
          </a:p>
        </p:txBody>
      </p:sp>
      <p:sp>
        <p:nvSpPr>
          <p:cNvPr id="3" name="Content Placeholder 2">
            <a:extLst>
              <a:ext uri="{FF2B5EF4-FFF2-40B4-BE49-F238E27FC236}">
                <a16:creationId xmlns:a16="http://schemas.microsoft.com/office/drawing/2014/main" id="{BBC30405-59DF-4370-9C5D-6163FF6A54E6}"/>
              </a:ext>
            </a:extLst>
          </p:cNvPr>
          <p:cNvSpPr>
            <a:spLocks noGrp="1"/>
          </p:cNvSpPr>
          <p:nvPr>
            <p:ph idx="1"/>
          </p:nvPr>
        </p:nvSpPr>
        <p:spPr>
          <a:xfrm>
            <a:off x="1295400" y="1603828"/>
            <a:ext cx="5562600" cy="4525963"/>
          </a:xfrm>
        </p:spPr>
        <p:txBody>
          <a:bodyPr>
            <a:normAutofit fontScale="77500" lnSpcReduction="20000"/>
          </a:bodyPr>
          <a:lstStyle/>
          <a:p>
            <a:pPr marL="0" indent="0">
              <a:buNone/>
              <a:defRPr/>
            </a:pPr>
            <a:r>
              <a:rPr lang="en-US" altLang="en-US" sz="2800" b="1" dirty="0">
                <a:latin typeface="Arial" charset="0"/>
              </a:rPr>
              <a:t>Holly Ceasar</a:t>
            </a:r>
            <a:r>
              <a:rPr lang="en-US" altLang="en-US" sz="2800" dirty="0">
                <a:latin typeface="Arial" charset="0"/>
              </a:rPr>
              <a:t>, JHJP Staff Attorney</a:t>
            </a:r>
          </a:p>
          <a:p>
            <a:pPr marL="0" indent="0">
              <a:buNone/>
              <a:defRPr/>
            </a:pPr>
            <a:r>
              <a:rPr lang="en-US" altLang="en-US" sz="2800" dirty="0">
                <a:latin typeface="Arial" charset="0"/>
              </a:rPr>
              <a:t>Quality Trust for Individuals with Disabilities</a:t>
            </a:r>
          </a:p>
          <a:p>
            <a:pPr marL="0" indent="0">
              <a:buNone/>
              <a:defRPr/>
            </a:pPr>
            <a:r>
              <a:rPr lang="en-US" altLang="en-US" sz="2800" dirty="0">
                <a:latin typeface="Arial" charset="0"/>
              </a:rPr>
              <a:t>202-449-1448</a:t>
            </a:r>
          </a:p>
          <a:p>
            <a:pPr marL="0" indent="0">
              <a:buNone/>
              <a:defRPr/>
            </a:pPr>
            <a:r>
              <a:rPr lang="en-US" altLang="en-US" sz="2800" dirty="0">
                <a:latin typeface="Arial" charset="0"/>
              </a:rPr>
              <a:t>hceasar@dcqualitytrust.org</a:t>
            </a:r>
          </a:p>
          <a:p>
            <a:pPr marL="0" indent="0">
              <a:buNone/>
              <a:defRPr/>
            </a:pPr>
            <a:endParaRPr lang="en-US" altLang="en-US" sz="2800" b="1" dirty="0">
              <a:latin typeface="Arial" charset="0"/>
            </a:endParaRPr>
          </a:p>
          <a:p>
            <a:pPr marL="0" indent="0">
              <a:buNone/>
              <a:defRPr/>
            </a:pPr>
            <a:r>
              <a:rPr lang="en-US" altLang="en-US" sz="2800" b="1" dirty="0">
                <a:latin typeface="Arial" charset="0"/>
              </a:rPr>
              <a:t>Leonard Stevens</a:t>
            </a:r>
            <a:r>
              <a:rPr lang="en-US" altLang="en-US" sz="2800" dirty="0">
                <a:latin typeface="Arial" charset="0"/>
              </a:rPr>
              <a:t>, Project Coordinator</a:t>
            </a:r>
          </a:p>
          <a:p>
            <a:pPr marL="0" indent="0">
              <a:buNone/>
              <a:defRPr/>
            </a:pPr>
            <a:r>
              <a:rPr lang="en-US" altLang="en-US" sz="2800" dirty="0">
                <a:latin typeface="Arial" panose="020B0604020202020204" pitchFamily="34" charset="0"/>
                <a:cs typeface="Arial" panose="020B0604020202020204" pitchFamily="34" charset="0"/>
              </a:rPr>
              <a:t>Project ACTION!</a:t>
            </a:r>
          </a:p>
          <a:p>
            <a:pPr marL="0" indent="0">
              <a:buNone/>
              <a:defRPr/>
            </a:pPr>
            <a:r>
              <a:rPr lang="en-US" sz="2800" dirty="0">
                <a:latin typeface="Arial" panose="020B0604020202020204" pitchFamily="34" charset="0"/>
                <a:cs typeface="Arial" panose="020B0604020202020204" pitchFamily="34" charset="0"/>
              </a:rPr>
              <a:t>leo.stevensprojectaction@gmail.com</a:t>
            </a:r>
            <a:endParaRPr lang="en-US" altLang="en-US" sz="2800" dirty="0">
              <a:latin typeface="Arial" panose="020B0604020202020204" pitchFamily="34" charset="0"/>
              <a:cs typeface="Arial" panose="020B0604020202020204" pitchFamily="34" charset="0"/>
            </a:endParaRPr>
          </a:p>
          <a:p>
            <a:pPr marL="0" indent="0">
              <a:buNone/>
              <a:defRPr/>
            </a:pPr>
            <a:endParaRPr lang="en-US" altLang="en-US" sz="2800" b="1" dirty="0">
              <a:latin typeface="Arial" charset="0"/>
            </a:endParaRPr>
          </a:p>
          <a:p>
            <a:pPr marL="0" indent="0">
              <a:buNone/>
              <a:defRPr/>
            </a:pPr>
            <a:r>
              <a:rPr lang="en-US" altLang="en-US" sz="2800" b="1" dirty="0">
                <a:latin typeface="Arial" charset="0"/>
              </a:rPr>
              <a:t>Morgan K. Whitlatch</a:t>
            </a:r>
            <a:r>
              <a:rPr lang="en-US" altLang="en-US" sz="2800" dirty="0">
                <a:latin typeface="Arial" charset="0"/>
              </a:rPr>
              <a:t>, Legal Director</a:t>
            </a:r>
          </a:p>
          <a:p>
            <a:pPr marL="0" indent="0">
              <a:buNone/>
              <a:defRPr/>
            </a:pPr>
            <a:r>
              <a:rPr lang="en-US" altLang="en-US" sz="2800" dirty="0">
                <a:latin typeface="Arial" charset="0"/>
              </a:rPr>
              <a:t>Quality Trust for Individuals with Disabilities</a:t>
            </a:r>
          </a:p>
          <a:p>
            <a:pPr marL="0" indent="0">
              <a:buNone/>
              <a:defRPr/>
            </a:pPr>
            <a:r>
              <a:rPr lang="en-US" altLang="en-US" sz="2800" dirty="0">
                <a:latin typeface="Arial" charset="0"/>
              </a:rPr>
              <a:t>202-459-4004</a:t>
            </a:r>
          </a:p>
          <a:p>
            <a:pPr marL="0" indent="0">
              <a:buNone/>
              <a:defRPr/>
            </a:pPr>
            <a:r>
              <a:rPr lang="en-US" altLang="en-US" sz="2800" dirty="0">
                <a:latin typeface="Arial" charset="0"/>
              </a:rPr>
              <a:t>mwhitlatch@dcqualitytrust.org</a:t>
            </a:r>
          </a:p>
          <a:p>
            <a:pPr marL="0" indent="0">
              <a:buNone/>
              <a:defRPr/>
            </a:pPr>
            <a:endParaRPr lang="en-US" altLang="en-US" sz="2800" dirty="0">
              <a:latin typeface="Arial" charset="0"/>
            </a:endParaRPr>
          </a:p>
          <a:p>
            <a:pPr marL="0" indent="0">
              <a:buNone/>
              <a:defRPr/>
            </a:pPr>
            <a:endParaRPr lang="en-US" altLang="en-US" dirty="0">
              <a:solidFill>
                <a:srgbClr val="002699"/>
              </a:solidFill>
              <a:latin typeface="Arial" charset="0"/>
            </a:endParaRPr>
          </a:p>
          <a:p>
            <a:pPr marL="0" indent="0">
              <a:spcAft>
                <a:spcPct val="100000"/>
              </a:spcAft>
              <a:buNone/>
              <a:defRPr/>
            </a:pPr>
            <a:endParaRPr lang="en-US" altLang="en-US" dirty="0">
              <a:latin typeface="Arial" charset="0"/>
            </a:endParaRPr>
          </a:p>
          <a:p>
            <a:pPr marL="0" indent="0">
              <a:spcAft>
                <a:spcPct val="100000"/>
              </a:spcAft>
              <a:buNone/>
              <a:defRPr/>
            </a:pPr>
            <a:endParaRPr lang="en-US" altLang="en-US" dirty="0">
              <a:latin typeface="Arial" charset="0"/>
            </a:endParaRPr>
          </a:p>
          <a:p>
            <a:pPr>
              <a:defRPr/>
            </a:pPr>
            <a:endParaRPr lang="en-US" dirty="0"/>
          </a:p>
        </p:txBody>
      </p:sp>
      <p:pic>
        <p:nvPicPr>
          <p:cNvPr id="4" name="Picture 2" descr="A drawing of an envelope and the receiver of a phone.  The image is blue and white.">
            <a:extLst>
              <a:ext uri="{FF2B5EF4-FFF2-40B4-BE49-F238E27FC236}">
                <a16:creationId xmlns:a16="http://schemas.microsoft.com/office/drawing/2014/main" id="{D5B6F73F-2E8B-4D32-ADF7-877FDC1AF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133600"/>
            <a:ext cx="3466420" cy="3466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5E9B-ED98-497B-A5FA-5B32874F3201}"/>
              </a:ext>
            </a:extLst>
          </p:cNvPr>
          <p:cNvSpPr>
            <a:spLocks noGrp="1"/>
          </p:cNvSpPr>
          <p:nvPr>
            <p:ph type="title"/>
          </p:nvPr>
        </p:nvSpPr>
        <p:spPr/>
        <p:txBody>
          <a:bodyPr/>
          <a:lstStyle/>
          <a:p>
            <a:pPr algn="ctr">
              <a:defRPr/>
            </a:pPr>
            <a:r>
              <a:rPr lang="en-US" sz="3200" dirty="0">
                <a:solidFill>
                  <a:schemeClr val="tx1"/>
                </a:solidFill>
                <a:latin typeface="Arial" panose="020B0604020202020204" pitchFamily="34" charset="0"/>
                <a:cs typeface="Arial" panose="020B0604020202020204" pitchFamily="34" charset="0"/>
              </a:rPr>
              <a:t>References (Part 1 of 3)</a:t>
            </a:r>
          </a:p>
        </p:txBody>
      </p:sp>
      <p:sp>
        <p:nvSpPr>
          <p:cNvPr id="11" name="Rectangle 4">
            <a:extLst>
              <a:ext uri="{FF2B5EF4-FFF2-40B4-BE49-F238E27FC236}">
                <a16:creationId xmlns:a16="http://schemas.microsoft.com/office/drawing/2014/main" id="{61BACB09-0F28-4571-AFEF-9384CF1B0E2C}"/>
              </a:ext>
            </a:extLst>
          </p:cNvPr>
          <p:cNvSpPr>
            <a:spLocks noGrp="1" noChangeArrowheads="1"/>
          </p:cNvSpPr>
          <p:nvPr>
            <p:ph idx="1"/>
          </p:nvPr>
        </p:nvSpPr>
        <p:spPr bwMode="auto">
          <a:xfrm>
            <a:off x="711200" y="1771580"/>
            <a:ext cx="11176000"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0" rIns="0" bIns="0" numCol="1" anchor="ctr" anchorCtr="0" compatLnSpc="1">
            <a:prstTxWarp prst="textNoShape">
              <a:avLst/>
            </a:prstTxWarp>
            <a:spAutoFit/>
          </a:bodyPr>
          <a:lstStyle>
            <a:lvl1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342900" indent="-342900" eaLnBrk="0" fontAlgn="base" hangingPunct="0">
              <a:spcBef>
                <a:spcPct val="0"/>
              </a:spcBef>
              <a:spcAft>
                <a:spcPct val="0"/>
              </a:spcAft>
              <a:buClrTx/>
              <a:buSzTx/>
              <a:tabLst>
                <a:tab pos="465138" algn="l"/>
              </a:tabLst>
            </a:pPr>
            <a:r>
              <a:rPr kumimoji="0" lang="en-US" altLang="en-US" sz="2000" b="0" i="0" u="none" strike="noStrike" cap="none" normalizeH="0" baseline="0" dirty="0">
                <a:ln>
                  <a:noFill/>
                </a:ln>
                <a:effectLst/>
                <a:ea typeface="Calibri" panose="020F0502020204030204" pitchFamily="34" charset="0"/>
                <a:cs typeface="Arial" panose="020B0604020202020204" pitchFamily="34" charset="0"/>
              </a:rPr>
              <a:t>Peter Blanck &amp; Jonathan G. Martinis, </a:t>
            </a:r>
            <a:r>
              <a:rPr kumimoji="0" lang="en-US" altLang="en-US" sz="2000" b="0" i="1" u="none" strike="noStrike" cap="none" normalizeH="0" baseline="0" dirty="0">
                <a:ln>
                  <a:noFill/>
                </a:ln>
                <a:effectLst/>
                <a:ea typeface="Calibri" panose="020F0502020204030204" pitchFamily="34" charset="0"/>
                <a:cs typeface="Arial" panose="020B0604020202020204" pitchFamily="34" charset="0"/>
              </a:rPr>
              <a:t>“The Right to Make Choices”: The National Resource Center for Supported Decision-Making</a:t>
            </a:r>
            <a:r>
              <a:rPr kumimoji="0" lang="en-US" altLang="en-US" sz="2000" b="0" i="0" u="none" strike="noStrike" cap="none" normalizeH="0" baseline="0" dirty="0">
                <a:ln>
                  <a:noFill/>
                </a:ln>
                <a:effectLst/>
                <a:ea typeface="Calibri" panose="020F0502020204030204" pitchFamily="34" charset="0"/>
                <a:cs typeface="Arial" panose="020B0604020202020204" pitchFamily="34" charset="0"/>
              </a:rPr>
              <a:t>, 3 Inclusion 24 (2015) </a:t>
            </a:r>
          </a:p>
          <a:p>
            <a:pPr marL="342900" indent="-342900" eaLnBrk="0" fontAlgn="base" hangingPunct="0">
              <a:spcBef>
                <a:spcPct val="0"/>
              </a:spcBef>
              <a:spcAft>
                <a:spcPct val="0"/>
              </a:spcAft>
              <a:buClrTx/>
              <a:buSzTx/>
              <a:tabLst>
                <a:tab pos="465138" algn="l"/>
              </a:tabLst>
            </a:pPr>
            <a:r>
              <a:rPr kumimoji="0" lang="en-US" altLang="en-US" sz="2000" b="0" i="0" u="none" strike="noStrike" cap="none" normalizeH="0" baseline="0" dirty="0">
                <a:ln>
                  <a:noFill/>
                </a:ln>
                <a:effectLst/>
                <a:ea typeface="Calibri" panose="020F0502020204030204" pitchFamily="34" charset="0"/>
                <a:cs typeface="Arial" panose="020B0604020202020204" pitchFamily="34" charset="0"/>
              </a:rPr>
              <a:t>Valerie Bradley et al., Nat’l Core Indicators Data Brief, </a:t>
            </a:r>
            <a:r>
              <a:rPr kumimoji="0" lang="en-US" altLang="en-US" sz="2000" b="0" i="1" u="none" strike="noStrike" cap="none" normalizeH="0" baseline="0" dirty="0">
                <a:ln>
                  <a:noFill/>
                </a:ln>
                <a:effectLst/>
                <a:ea typeface="Calibri" panose="020F0502020204030204" pitchFamily="34" charset="0"/>
                <a:cs typeface="Arial" panose="020B0604020202020204" pitchFamily="34" charset="0"/>
              </a:rPr>
              <a:t>What Do NCI Data Reveal About the Guardianship Status of People With IDD? </a:t>
            </a:r>
            <a:r>
              <a:rPr kumimoji="0" lang="en-US" altLang="en-US" sz="2000" b="0" i="0" u="none" strike="noStrike" cap="none" normalizeH="0" baseline="0" dirty="0">
                <a:ln>
                  <a:noFill/>
                </a:ln>
                <a:effectLst/>
                <a:ea typeface="Calibri" panose="020F0502020204030204" pitchFamily="34" charset="0"/>
                <a:cs typeface="Arial" panose="020B0604020202020204" pitchFamily="34" charset="0"/>
              </a:rPr>
              <a:t>(Apr. 2019), </a:t>
            </a:r>
            <a:r>
              <a:rPr kumimoji="0" lang="en-US" altLang="en-US" sz="2000" b="0" i="0" u="none" strike="noStrike" cap="none" normalizeH="0" baseline="0" dirty="0">
                <a:ln>
                  <a:noFill/>
                </a:ln>
                <a:effectLs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https://www.nationalcoreindicators.org/upload/core</a:t>
            </a:r>
            <a:r>
              <a:rPr kumimoji="0" lang="en-US" altLang="en-US" sz="2000" b="0" i="0" u="none" strike="noStrike" cap="none" normalizeH="0" baseline="0" dirty="0">
                <a:ln>
                  <a:noFill/>
                </a:ln>
                <a:effectLs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t>
            </a:r>
            <a:r>
              <a:rPr kumimoji="0" lang="en-US" altLang="en-US" sz="2000" b="0" i="0" u="none" strike="noStrike" cap="none" normalizeH="0" baseline="0" dirty="0">
                <a:ln>
                  <a:noFill/>
                </a:ln>
                <a:effectLs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indicators/NCI_GuardianshipBrief_April2019_Final.pdf</a:t>
            </a:r>
            <a:r>
              <a:rPr kumimoji="0" lang="en-US" altLang="en-US" sz="2000" b="0" i="0" u="none" strike="noStrike" cap="none" normalizeH="0" baseline="0" dirty="0">
                <a:ln>
                  <a:noFill/>
                </a:ln>
                <a:effectLst/>
                <a:ea typeface="Calibri" panose="020F0502020204030204" pitchFamily="34" charset="0"/>
                <a:cs typeface="Arial" panose="020B0604020202020204" pitchFamily="34" charset="0"/>
              </a:rPr>
              <a:t>.</a:t>
            </a:r>
            <a:endParaRPr kumimoji="0" lang="en-US" altLang="en-US" sz="2000" b="0" i="0" u="none" strike="noStrike" cap="none" normalizeH="0" baseline="0" dirty="0">
              <a:ln>
                <a:noFill/>
              </a:ln>
              <a:effectLst/>
              <a:cs typeface="Arial" panose="020B0604020202020204" pitchFamily="34" charset="0"/>
            </a:endParaRPr>
          </a:p>
          <a:p>
            <a:pPr marL="342900" indent="-342900" eaLnBrk="0" fontAlgn="base" hangingPunct="0">
              <a:spcBef>
                <a:spcPct val="0"/>
              </a:spcBef>
              <a:spcAft>
                <a:spcPct val="0"/>
              </a:spcAft>
              <a:buClrTx/>
              <a:buSzTx/>
              <a:tabLst>
                <a:tab pos="465138" algn="l"/>
              </a:tabLst>
            </a:pPr>
            <a:r>
              <a:rPr kumimoji="0" lang="en-US" altLang="en-US" sz="2000" b="0" i="0" u="none" strike="noStrike" cap="none" normalizeH="0" baseline="0" dirty="0">
                <a:ln>
                  <a:noFill/>
                </a:ln>
                <a:effectLst/>
                <a:ea typeface="Calibri" panose="020F0502020204030204" pitchFamily="34" charset="0"/>
                <a:cs typeface="Arial" panose="020B0604020202020204" pitchFamily="34" charset="0"/>
              </a:rPr>
              <a:t>Tina M. Campanella &amp; Morgan K. Whitlatch, </a:t>
            </a:r>
            <a:r>
              <a:rPr kumimoji="0" lang="en-US" altLang="en-US" sz="2000" b="0" i="1" u="none" strike="noStrike" cap="none" normalizeH="0" baseline="0" dirty="0">
                <a:ln>
                  <a:noFill/>
                </a:ln>
                <a:effectLst/>
                <a:ea typeface="Calibri" panose="020F0502020204030204" pitchFamily="34" charset="0"/>
                <a:cs typeface="Arial" panose="020B0604020202020204" pitchFamily="34" charset="0"/>
              </a:rPr>
              <a:t>Supported Decision-Making: U.S. Status and Trends</a:t>
            </a:r>
            <a:r>
              <a:rPr kumimoji="0" lang="en-US" altLang="en-US" sz="2000" b="0" i="0" u="none" strike="noStrike" cap="none" normalizeH="0" baseline="0" dirty="0">
                <a:ln>
                  <a:noFill/>
                </a:ln>
                <a:effectLst/>
                <a:ea typeface="Calibri" panose="020F0502020204030204" pitchFamily="34" charset="0"/>
                <a:cs typeface="Arial" panose="020B0604020202020204" pitchFamily="34" charset="0"/>
              </a:rPr>
              <a:t>,  32 Impact 1 (2019), </a:t>
            </a:r>
            <a:r>
              <a:rPr kumimoji="0" lang="en-US" altLang="en-US" sz="2000" b="0" i="0" u="none" strike="noStrike" cap="none" normalizeH="0" baseline="0" dirty="0">
                <a:ln>
                  <a:noFill/>
                </a:ln>
                <a:effectLs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https://publications.ici.umn.edu/impact/32-1/supported-decision-making-us-status-and-trends</a:t>
            </a:r>
            <a:r>
              <a:rPr kumimoji="0" lang="en-US" altLang="en-US" sz="2000" b="0" i="0" u="none" strike="noStrike" cap="none" normalizeH="0" baseline="0" dirty="0">
                <a:ln>
                  <a:noFill/>
                </a:ln>
                <a:effectLst/>
                <a:ea typeface="Calibri" panose="020F0502020204030204" pitchFamily="34" charset="0"/>
                <a:cs typeface="Arial" panose="020B0604020202020204" pitchFamily="34" charset="0"/>
              </a:rPr>
              <a:t> </a:t>
            </a:r>
            <a:endParaRPr kumimoji="0" lang="en-US" altLang="en-US" sz="2000" b="0" i="0" u="none" strike="noStrike" cap="none" normalizeH="0" baseline="0" dirty="0">
              <a:ln>
                <a:noFill/>
              </a:ln>
              <a:effectLst/>
              <a:cs typeface="Arial" panose="020B0604020202020204" pitchFamily="34" charset="0"/>
            </a:endParaRPr>
          </a:p>
          <a:p>
            <a:pPr marL="342900" indent="-342900" eaLnBrk="0" fontAlgn="base" hangingPunct="0">
              <a:spcBef>
                <a:spcPct val="0"/>
              </a:spcBef>
              <a:spcAft>
                <a:spcPct val="0"/>
              </a:spcAft>
              <a:buClrTx/>
              <a:buSzTx/>
              <a:tabLst>
                <a:tab pos="465138" algn="l"/>
              </a:tabLst>
            </a:pPr>
            <a:r>
              <a:rPr kumimoji="0" lang="en-US" altLang="en-US" sz="2000" b="0" i="0" u="none" strike="noStrike" cap="none" normalizeH="0" baseline="0" dirty="0">
                <a:ln>
                  <a:noFill/>
                </a:ln>
                <a:effectLst/>
                <a:ea typeface="Calibri" panose="020F0502020204030204" pitchFamily="34" charset="0"/>
                <a:cs typeface="Arial" panose="020B0604020202020204" pitchFamily="34" charset="0"/>
              </a:rPr>
              <a:t>Edward Deci, Intrinsic Motivation (1975).</a:t>
            </a:r>
            <a:endParaRPr kumimoji="0" lang="en-US" altLang="en-US" sz="2000" b="0" i="0" u="none" strike="noStrike" cap="none" normalizeH="0" baseline="0" dirty="0">
              <a:ln>
                <a:noFill/>
              </a:ln>
              <a:effectLst/>
              <a:ea typeface="Times New Roman" panose="02020603050405020304" pitchFamily="18" charset="0"/>
              <a:cs typeface="Arial" panose="020B0604020202020204" pitchFamily="34" charset="0"/>
            </a:endParaRPr>
          </a:p>
          <a:p>
            <a:pPr marL="342900" indent="-342900" eaLnBrk="0" fontAlgn="base" hangingPunct="0">
              <a:spcBef>
                <a:spcPct val="0"/>
              </a:spcBef>
              <a:spcAft>
                <a:spcPct val="0"/>
              </a:spcAft>
              <a:buClrTx/>
              <a:buSzTx/>
              <a:tabLst>
                <a:tab pos="465138" algn="l"/>
              </a:tabLst>
            </a:pPr>
            <a:r>
              <a:rPr kumimoji="0" lang="en-US" altLang="en-US" sz="2000" b="0" i="0" u="none" strike="noStrike" cap="none" normalizeH="0" baseline="0" dirty="0">
                <a:ln>
                  <a:noFill/>
                </a:ln>
                <a:effectLst/>
                <a:ea typeface="Times New Roman" panose="02020603050405020304" pitchFamily="18" charset="0"/>
                <a:cs typeface="Arial" panose="020B0604020202020204" pitchFamily="34" charset="0"/>
              </a:rPr>
              <a:t>Robert D. Dinerstein, </a:t>
            </a:r>
            <a:r>
              <a:rPr kumimoji="0" lang="en-US" altLang="en-US" sz="2000" b="0" i="1" u="none" strike="noStrike" cap="none" normalizeH="0" baseline="0" dirty="0">
                <a:ln>
                  <a:noFill/>
                </a:ln>
                <a:effectLst/>
                <a:ea typeface="Times New Roman" panose="02020603050405020304" pitchFamily="18" charset="0"/>
                <a:cs typeface="Arial" panose="020B0604020202020204" pitchFamily="34" charset="0"/>
              </a:rPr>
              <a:t>Implementing Legal Capacity Under Article 12 of the UN Convention on the Rights of Persons with Disabilities: The Difficult Road From Guardianship to Supported Decision-Making</a:t>
            </a:r>
            <a:r>
              <a:rPr kumimoji="0" lang="en-US" altLang="en-US" sz="2000" b="0" i="0" u="none" strike="noStrike" cap="none" normalizeH="0" baseline="0" dirty="0">
                <a:ln>
                  <a:noFill/>
                </a:ln>
                <a:effectLst/>
                <a:ea typeface="Times New Roman" panose="02020603050405020304" pitchFamily="18" charset="0"/>
                <a:cs typeface="Arial" panose="020B0604020202020204" pitchFamily="34" charset="0"/>
              </a:rPr>
              <a:t>, 19 Human Rights Brief 8 (2012</a:t>
            </a:r>
            <a:r>
              <a:rPr kumimoji="0" lang="en-US" altLang="en-US" sz="18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907803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E5E9B-ED98-497B-A5FA-5B32874F3201}"/>
              </a:ext>
            </a:extLst>
          </p:cNvPr>
          <p:cNvSpPr>
            <a:spLocks noGrp="1"/>
          </p:cNvSpPr>
          <p:nvPr>
            <p:ph type="title"/>
          </p:nvPr>
        </p:nvSpPr>
        <p:spPr/>
        <p:txBody>
          <a:bodyPr/>
          <a:lstStyle/>
          <a:p>
            <a:pPr algn="ctr">
              <a:defRPr/>
            </a:pPr>
            <a:r>
              <a:rPr lang="en-US" sz="3200" dirty="0">
                <a:solidFill>
                  <a:schemeClr val="tx1"/>
                </a:solidFill>
                <a:latin typeface="Arial" panose="020B0604020202020204" pitchFamily="34" charset="0"/>
                <a:cs typeface="Arial" panose="020B0604020202020204" pitchFamily="34" charset="0"/>
              </a:rPr>
              <a:t>References (Part 2 of 3)</a:t>
            </a:r>
          </a:p>
        </p:txBody>
      </p:sp>
      <p:sp>
        <p:nvSpPr>
          <p:cNvPr id="10" name="Content Placeholder 9">
            <a:extLst>
              <a:ext uri="{FF2B5EF4-FFF2-40B4-BE49-F238E27FC236}">
                <a16:creationId xmlns:a16="http://schemas.microsoft.com/office/drawing/2014/main" id="{03B1068B-DA30-4610-9628-B8B018DF7F17}"/>
              </a:ext>
            </a:extLst>
          </p:cNvPr>
          <p:cNvSpPr>
            <a:spLocks noGrp="1"/>
          </p:cNvSpPr>
          <p:nvPr>
            <p:ph idx="1"/>
          </p:nvPr>
        </p:nvSpPr>
        <p:spPr/>
        <p:txBody>
          <a:bodyPr>
            <a:noAutofit/>
          </a:bodyPr>
          <a:lstStyle/>
          <a:p>
            <a:pPr marL="342900" indent="-342900" eaLnBrk="0" fontAlgn="base" hangingPunct="0">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000" dirty="0">
                <a:latin typeface="Arial" panose="020B0604020202020204" pitchFamily="34" charset="0"/>
                <a:ea typeface="Calibri" panose="020F0502020204030204" pitchFamily="34" charset="0"/>
                <a:cs typeface="Arial" panose="020B0604020202020204" pitchFamily="34" charset="0"/>
              </a:rPr>
              <a:t>Ishita Khemka, Linda Hickson &amp; Gillian Reynolds, </a:t>
            </a:r>
            <a:r>
              <a:rPr lang="en-US" altLang="en-US" sz="2000" i="1" dirty="0">
                <a:latin typeface="Arial" panose="020B0604020202020204" pitchFamily="34" charset="0"/>
                <a:ea typeface="Calibri" panose="020F0502020204030204" pitchFamily="34" charset="0"/>
                <a:cs typeface="Arial" panose="020B0604020202020204" pitchFamily="34" charset="0"/>
              </a:rPr>
              <a:t>Evaluation of a Decision-Making Curriculum Designed to Empower Women with Mental Retardation to Resist Abuse</a:t>
            </a:r>
            <a:r>
              <a:rPr lang="en-US" altLang="en-US" sz="2000" dirty="0">
                <a:latin typeface="Arial" panose="020B0604020202020204" pitchFamily="34" charset="0"/>
                <a:ea typeface="Calibri" panose="020F0502020204030204" pitchFamily="34" charset="0"/>
                <a:cs typeface="Arial" panose="020B0604020202020204" pitchFamily="34" charset="0"/>
              </a:rPr>
              <a:t>, 110 Am. J. Intellectual and Developmental Disabilities 193 (2005).</a:t>
            </a:r>
            <a:endParaRPr lang="en-US" altLang="en-US" sz="2000" dirty="0">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000" dirty="0">
                <a:latin typeface="Arial" panose="020B0604020202020204" pitchFamily="34" charset="0"/>
                <a:ea typeface="Calibri" panose="020F0502020204030204" pitchFamily="34" charset="0"/>
                <a:cs typeface="Arial" panose="020B0604020202020204" pitchFamily="34" charset="0"/>
              </a:rPr>
              <a:t>Nat’l Council on Disability, </a:t>
            </a:r>
            <a:r>
              <a:rPr lang="en-US" altLang="en-US" sz="2000" i="1" dirty="0">
                <a:latin typeface="Arial" panose="020B0604020202020204" pitchFamily="34" charset="0"/>
                <a:ea typeface="Calibri" panose="020F0502020204030204" pitchFamily="34" charset="0"/>
                <a:cs typeface="Arial" panose="020B0604020202020204" pitchFamily="34" charset="0"/>
              </a:rPr>
              <a:t>Beyond Guardianship: Toward Alternatives that Promote Greater Self-Determination</a:t>
            </a:r>
            <a:r>
              <a:rPr lang="en-US" altLang="en-US" sz="2000" dirty="0">
                <a:latin typeface="Arial" panose="020B0604020202020204" pitchFamily="34" charset="0"/>
                <a:ea typeface="Calibri" panose="020F0502020204030204" pitchFamily="34" charset="0"/>
                <a:cs typeface="Arial" panose="020B0604020202020204" pitchFamily="34" charset="0"/>
              </a:rPr>
              <a:t> at 60 (2018), </a:t>
            </a:r>
            <a:r>
              <a:rPr lang="en-US" altLang="en-US" sz="20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https://ncd.gov/publications/2019/turning-rights-into-reality</a:t>
            </a:r>
            <a:r>
              <a:rPr lang="en-US" altLang="en-US" sz="2000" dirty="0">
                <a:latin typeface="Arial" panose="020B0604020202020204" pitchFamily="34" charset="0"/>
                <a:ea typeface="Calibri" panose="020F0502020204030204" pitchFamily="34" charset="0"/>
                <a:cs typeface="Arial" panose="020B0604020202020204" pitchFamily="34" charset="0"/>
              </a:rPr>
              <a:t> </a:t>
            </a:r>
            <a:endParaRPr lang="en-US" altLang="en-US" sz="2000" dirty="0">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000" dirty="0">
                <a:latin typeface="Arial" panose="020B0604020202020204" pitchFamily="34" charset="0"/>
                <a:ea typeface="Calibri" panose="020F0502020204030204" pitchFamily="34" charset="0"/>
                <a:cs typeface="Arial" panose="020B0604020202020204" pitchFamily="34" charset="0"/>
              </a:rPr>
              <a:t>Nat’l Guardianship Assoc., </a:t>
            </a:r>
            <a:r>
              <a:rPr lang="en-US" altLang="en-US" sz="2000" i="1" dirty="0">
                <a:latin typeface="Arial" panose="020B0604020202020204" pitchFamily="34" charset="0"/>
                <a:ea typeface="Arial" panose="020B0604020202020204" pitchFamily="34" charset="0"/>
                <a:cs typeface="Arial" panose="020B0604020202020204" pitchFamily="34" charset="0"/>
              </a:rPr>
              <a:t>Position Statement on Guardianship, Surrogate Decision-Making, and Supported Decision-Making</a:t>
            </a:r>
            <a:r>
              <a:rPr lang="en-US" altLang="en-US" sz="2000" dirty="0">
                <a:latin typeface="Arial" panose="020B0604020202020204" pitchFamily="34" charset="0"/>
                <a:ea typeface="Arial" panose="020B0604020202020204" pitchFamily="34" charset="0"/>
                <a:cs typeface="Arial" panose="020B0604020202020204" pitchFamily="34" charset="0"/>
              </a:rPr>
              <a:t> (Sept. 20, 2017), </a:t>
            </a:r>
            <a:r>
              <a:rPr lang="en-US" altLang="en-US" sz="2000" dirty="0">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https://www.guardianship.org/wp-content/uploads/2018/09/SupportedDecision_Making_PositionStatement.pdf</a:t>
            </a:r>
            <a:r>
              <a:rPr lang="en-US" altLang="en-US" sz="2000" dirty="0">
                <a:latin typeface="Arial" panose="020B0604020202020204" pitchFamily="34" charset="0"/>
                <a:ea typeface="Calibri" panose="020F0502020204030204" pitchFamily="34" charset="0"/>
                <a:cs typeface="Arial" panose="020B0604020202020204" pitchFamily="34" charset="0"/>
              </a:rPr>
              <a:t>.</a:t>
            </a:r>
            <a:endParaRPr lang="en-US" altLang="en-US" sz="2000" dirty="0">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000" dirty="0">
                <a:latin typeface="Arial" panose="020B0604020202020204" pitchFamily="34" charset="0"/>
                <a:ea typeface="Calibri" panose="020F0502020204030204" pitchFamily="34" charset="0"/>
                <a:cs typeface="Arial" panose="020B0604020202020204" pitchFamily="34" charset="0"/>
              </a:rPr>
              <a:t>Laurie E. Powers et al., </a:t>
            </a:r>
            <a:r>
              <a:rPr lang="en-US" altLang="en-US" sz="2000" i="1" dirty="0">
                <a:latin typeface="Arial" panose="020B0604020202020204" pitchFamily="34" charset="0"/>
                <a:ea typeface="Calibri" panose="020F0502020204030204" pitchFamily="34" charset="0"/>
                <a:cs typeface="Arial" panose="020B0604020202020204" pitchFamily="34" charset="0"/>
              </a:rPr>
              <a:t>My Life: Effects of a Longitudinal, Randomized Study of Self-Determination Enhancement on the Transition Outcomes of Youth in Foster Care and Special Education</a:t>
            </a:r>
            <a:r>
              <a:rPr lang="en-US" altLang="en-US" sz="2000" dirty="0">
                <a:latin typeface="Arial" panose="020B0604020202020204" pitchFamily="34" charset="0"/>
                <a:ea typeface="Calibri" panose="020F0502020204030204" pitchFamily="34" charset="0"/>
                <a:cs typeface="Arial" panose="020B0604020202020204" pitchFamily="34" charset="0"/>
              </a:rPr>
              <a:t>, 34 Children and Youth Servs.’ Rev. 11 (2012).</a:t>
            </a:r>
            <a:endParaRPr lang="en-US" altLang="en-US" sz="2000" dirty="0">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000" dirty="0">
                <a:latin typeface="Arial" panose="020B0604020202020204" pitchFamily="34" charset="0"/>
                <a:ea typeface="Calibri" panose="020F0502020204030204" pitchFamily="34" charset="0"/>
                <a:cs typeface="Arial" panose="020B0604020202020204" pitchFamily="34" charset="0"/>
              </a:rPr>
              <a:t>Leslie Salzman, </a:t>
            </a:r>
            <a:r>
              <a:rPr lang="en-US" altLang="en-US" sz="2000" i="1" dirty="0">
                <a:latin typeface="Arial" panose="020B0604020202020204" pitchFamily="34" charset="0"/>
                <a:ea typeface="Calibri" panose="020F0502020204030204" pitchFamily="34" charset="0"/>
                <a:cs typeface="Arial" panose="020B0604020202020204" pitchFamily="34" charset="0"/>
              </a:rPr>
              <a:t>New Perspectives on Guardians and Mental Illness: Guardianship for Persons with Mental Illness - A Legal and Appropriate Alternative?</a:t>
            </a:r>
            <a:r>
              <a:rPr lang="en-US" altLang="en-US" sz="2000" dirty="0">
                <a:latin typeface="Arial" panose="020B0604020202020204" pitchFamily="34" charset="0"/>
                <a:ea typeface="Calibri" panose="020F0502020204030204" pitchFamily="34" charset="0"/>
                <a:cs typeface="Arial" panose="020B0604020202020204" pitchFamily="34" charset="0"/>
              </a:rPr>
              <a:t>, 4 St. Louis Univ. J. of Health L. &amp; Pol. 279 (2011).</a:t>
            </a: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888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7330D1-0D7A-42FC-A2EF-5509C397FF4D}"/>
              </a:ext>
            </a:extLst>
          </p:cNvPr>
          <p:cNvSpPr>
            <a:spLocks noGrp="1"/>
          </p:cNvSpPr>
          <p:nvPr>
            <p:ph idx="1"/>
          </p:nvPr>
        </p:nvSpPr>
        <p:spPr/>
        <p:txBody>
          <a:bodyPr>
            <a:normAutofit fontScale="92500" lnSpcReduction="10000"/>
          </a:bodyPr>
          <a:lstStyle/>
          <a:p>
            <a:pPr marL="457200" indent="-457200" eaLnBrk="0" fontAlgn="base" hangingPunct="0">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Karrie A. Shogren, Michael L. </a:t>
            </a:r>
            <a:r>
              <a:rPr lang="en-US" alt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Wehmeyer</a:t>
            </a: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Susan B. Palmer, Graham G. </a:t>
            </a:r>
            <a:r>
              <a:rPr lang="en-US" alt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Rifenbark</a:t>
            </a: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&amp; Todd Little, </a:t>
            </a:r>
            <a:r>
              <a:rPr lang="en-US" altLang="en-US" sz="2200" i="1" dirty="0">
                <a:solidFill>
                  <a:srgbClr val="000000"/>
                </a:solidFill>
                <a:latin typeface="Arial" panose="020B0604020202020204" pitchFamily="34" charset="0"/>
                <a:ea typeface="Arial" panose="020B0604020202020204" pitchFamily="34" charset="0"/>
                <a:cs typeface="Arial" panose="020B0604020202020204" pitchFamily="34" charset="0"/>
              </a:rPr>
              <a:t>Relationships Between Self-Determination and Postschool Outcomes for Youth with Disabilities</a:t>
            </a:r>
            <a:r>
              <a:rPr lang="en-US" altLang="en-US" sz="2200" dirty="0">
                <a:solidFill>
                  <a:srgbClr val="000000"/>
                </a:solidFill>
                <a:latin typeface="Arial" panose="020B0604020202020204" pitchFamily="34" charset="0"/>
                <a:ea typeface="Arial" panose="020B0604020202020204" pitchFamily="34" charset="0"/>
                <a:cs typeface="Arial" panose="020B0604020202020204" pitchFamily="34" charset="0"/>
              </a:rPr>
              <a:t>, 48 J. of Special Educ. 256 (2015).</a:t>
            </a:r>
          </a:p>
          <a:p>
            <a:pPr marL="457200" indent="-457200" eaLnBrk="0" fontAlgn="base" hangingPunct="0">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Michael L. </a:t>
            </a:r>
            <a:r>
              <a:rPr lang="en-US" alt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Wehmeyer</a:t>
            </a: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&amp; Susan B. Palmer, </a:t>
            </a:r>
            <a:r>
              <a:rPr lang="en-US" alt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Adult Outcomes for Students with Cognitive Disabilities Three-Years After High School: The Impact of Self-Determination</a:t>
            </a: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38 Educ. and Training in Developmental Disabilities, 131 (2003). </a:t>
            </a:r>
            <a:endParaRPr lang="en-US" altLang="en-US" sz="2200" dirty="0">
              <a:latin typeface="Arial" panose="020B0604020202020204" pitchFamily="34" charset="0"/>
              <a:cs typeface="Arial" panose="020B0604020202020204" pitchFamily="34" charset="0"/>
            </a:endParaRPr>
          </a:p>
          <a:p>
            <a:pPr marL="457200" indent="-457200" eaLnBrk="0" fontAlgn="base" hangingPunct="0">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Michael L. </a:t>
            </a:r>
            <a:r>
              <a:rPr lang="en-US" alt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Wehmeyer</a:t>
            </a: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Susan B. Palmer, Martin </a:t>
            </a:r>
            <a:r>
              <a:rPr lang="en-US" alt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Agran</a:t>
            </a: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Dennis E. </a:t>
            </a:r>
            <a:r>
              <a:rPr lang="en-US" alt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Mithaug</a:t>
            </a: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&amp; James E. Martin, </a:t>
            </a:r>
            <a:r>
              <a:rPr lang="en-US" alt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Promoting Causal Agency: The Self-Determined Learning Model of Instruction</a:t>
            </a: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66 Exceptional Children 439 (2000), Michael L. </a:t>
            </a:r>
            <a:r>
              <a:rPr lang="en-US" altLang="en-US" sz="2200" dirty="0" err="1">
                <a:solidFill>
                  <a:srgbClr val="000000"/>
                </a:solidFill>
                <a:latin typeface="Arial" panose="020B0604020202020204" pitchFamily="34" charset="0"/>
                <a:ea typeface="Calibri" panose="020F0502020204030204" pitchFamily="34" charset="0"/>
                <a:cs typeface="Arial" panose="020B0604020202020204" pitchFamily="34" charset="0"/>
              </a:rPr>
              <a:t>Wehmeyer</a:t>
            </a: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&amp; Michelle Schwartz, </a:t>
            </a:r>
            <a:r>
              <a:rPr lang="en-US" alt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Self-Determination and Positive Adult Outcomes: A Follow-up Study of Youth with Mental Retardation or Learning Disabilities</a:t>
            </a: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63 Exceptional Children 245 (1997).</a:t>
            </a:r>
            <a:endParaRPr lang="en-US" altLang="en-US" sz="2200" dirty="0">
              <a:latin typeface="Arial" panose="020B0604020202020204" pitchFamily="34" charset="0"/>
              <a:cs typeface="Arial" panose="020B0604020202020204" pitchFamily="34" charset="0"/>
            </a:endParaRPr>
          </a:p>
          <a:p>
            <a:pPr marL="457200" indent="-457200" eaLnBrk="0" fontAlgn="base" hangingPunct="0">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B.J. Winick, </a:t>
            </a:r>
            <a:r>
              <a:rPr lang="en-US" alt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The Side Effects of Incompetency Labeling and the Implications for Mental Health Law</a:t>
            </a: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1 Psychol. Pub. Pol. L. 6 (1995).</a:t>
            </a:r>
            <a:endParaRPr lang="en-US" altLang="en-US" sz="2200" dirty="0">
              <a:latin typeface="Arial" panose="020B0604020202020204" pitchFamily="34" charset="0"/>
              <a:cs typeface="Arial" panose="020B0604020202020204" pitchFamily="34" charset="0"/>
            </a:endParaRPr>
          </a:p>
          <a:p>
            <a:pPr marL="457200" indent="-457200" eaLnBrk="0" fontAlgn="base" hangingPunct="0">
              <a:spcBef>
                <a:spcPct val="0"/>
              </a:spcBef>
              <a:spcAft>
                <a:spcPct val="0"/>
              </a:spcAft>
              <a:buClrTx/>
              <a:buSzTx/>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Jennifer L. Wright, </a:t>
            </a:r>
            <a:r>
              <a:rPr lang="en-US" altLang="en-US" sz="2200" i="1" dirty="0">
                <a:solidFill>
                  <a:srgbClr val="000000"/>
                </a:solidFill>
                <a:latin typeface="Arial" panose="020B0604020202020204" pitchFamily="34" charset="0"/>
                <a:ea typeface="Calibri" panose="020F0502020204030204" pitchFamily="34" charset="0"/>
                <a:cs typeface="Arial" panose="020B0604020202020204" pitchFamily="34" charset="0"/>
              </a:rPr>
              <a:t>Guardianship for Your Own Good: Improving the Well-Being of Respondents and Wards in the USA</a:t>
            </a:r>
            <a:r>
              <a:rPr lang="en-US" alt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33 Int’l J. of L. &amp; Psychiatry 350 (2010)</a:t>
            </a:r>
            <a:endParaRPr lang="en-US" sz="2200" dirty="0">
              <a:latin typeface="Arial" panose="020B0604020202020204" pitchFamily="34" charset="0"/>
              <a:cs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9E3347E1-14CB-4FF8-99EC-FEF04FBD5FD4}"/>
              </a:ext>
            </a:extLst>
          </p:cNvPr>
          <p:cNvSpPr>
            <a:spLocks noGrp="1"/>
          </p:cNvSpPr>
          <p:nvPr>
            <p:ph type="sldNum" sz="quarter" idx="12"/>
          </p:nvPr>
        </p:nvSpPr>
        <p:spPr/>
        <p:txBody>
          <a:bodyPr/>
          <a:lstStyle/>
          <a:p>
            <a:fld id="{0CFEC368-1D7A-4F81-ABF6-AE0E36BAF64C}" type="slidenum">
              <a:rPr lang="en-US" smtClean="0"/>
              <a:pPr/>
              <a:t>24</a:t>
            </a:fld>
            <a:endParaRPr lang="en-US" dirty="0"/>
          </a:p>
        </p:txBody>
      </p:sp>
      <p:sp>
        <p:nvSpPr>
          <p:cNvPr id="4" name="Title 3">
            <a:extLst>
              <a:ext uri="{FF2B5EF4-FFF2-40B4-BE49-F238E27FC236}">
                <a16:creationId xmlns:a16="http://schemas.microsoft.com/office/drawing/2014/main" id="{1843C7F0-902C-4D1F-B9D0-B8B2ED345DEF}"/>
              </a:ext>
            </a:extLst>
          </p:cNvPr>
          <p:cNvSpPr>
            <a:spLocks noGrp="1"/>
          </p:cNvSpPr>
          <p:nvPr>
            <p:ph type="title"/>
          </p:nvPr>
        </p:nvSpPr>
        <p:spPr/>
        <p:txBody>
          <a:bodyPr>
            <a:normAutofit/>
          </a:bodyPr>
          <a:lstStyle/>
          <a:p>
            <a:pPr algn="ctr"/>
            <a:r>
              <a:rPr lang="en-US" sz="3200" dirty="0">
                <a:latin typeface="Arial" panose="020B0604020202020204" pitchFamily="34" charset="0"/>
                <a:cs typeface="Arial" panose="020B0604020202020204" pitchFamily="34" charset="0"/>
              </a:rPr>
              <a:t>References (Part 3 of 3)</a:t>
            </a:r>
          </a:p>
        </p:txBody>
      </p:sp>
    </p:spTree>
    <p:extLst>
      <p:ext uri="{BB962C8B-B14F-4D97-AF65-F5344CB8AC3E}">
        <p14:creationId xmlns:p14="http://schemas.microsoft.com/office/powerpoint/2010/main" val="3143582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BED11C-FE94-4C59-8611-DB78CCE63E19}"/>
              </a:ext>
            </a:extLst>
          </p:cNvPr>
          <p:cNvSpPr>
            <a:spLocks noGrp="1"/>
          </p:cNvSpPr>
          <p:nvPr>
            <p:ph idx="1"/>
          </p:nvPr>
        </p:nvSpPr>
        <p:spPr>
          <a:xfrm>
            <a:off x="1661160" y="2438400"/>
            <a:ext cx="8229600" cy="4525963"/>
          </a:xfrm>
        </p:spPr>
        <p:txBody>
          <a:bodyPr/>
          <a:lstStyle/>
          <a:p>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regional coalition of self-advocates </a:t>
            </a:r>
            <a:r>
              <a:rPr lang="en-US" dirty="0">
                <a:latin typeface="Arial" panose="020B0604020202020204" pitchFamily="34" charset="0"/>
                <a:cs typeface="Arial" panose="020B0604020202020204" pitchFamily="34" charset="0"/>
              </a:rPr>
              <a:t>from the District of Columbia, Maryland, and Virginia.</a:t>
            </a:r>
          </a:p>
          <a:p>
            <a:r>
              <a:rPr lang="en-US" dirty="0">
                <a:latin typeface="Arial" panose="020B0604020202020204" pitchFamily="34" charset="0"/>
                <a:cs typeface="Arial" panose="020B0604020202020204" pitchFamily="34" charset="0"/>
              </a:rPr>
              <a:t>“ACTION!” stand for “</a:t>
            </a:r>
            <a:r>
              <a:rPr lang="en-US" b="1" dirty="0">
                <a:latin typeface="Arial" panose="020B0604020202020204" pitchFamily="34" charset="0"/>
                <a:cs typeface="Arial" panose="020B0604020202020204" pitchFamily="34" charset="0"/>
              </a:rPr>
              <a:t>Advocacy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Change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Training</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Information</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Organizing</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Networking</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Mottos: “</a:t>
            </a:r>
            <a:r>
              <a:rPr lang="en-US" b="1" dirty="0">
                <a:latin typeface="Arial" panose="020B0604020202020204" pitchFamily="34" charset="0"/>
                <a:cs typeface="Arial" panose="020B0604020202020204" pitchFamily="34" charset="0"/>
              </a:rPr>
              <a:t>Let Our Voices Be Heard</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Nothing About Us Without Us</a:t>
            </a:r>
            <a:r>
              <a:rPr lang="en-US" dirty="0">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9CEE0213-AB40-4259-8492-EB77D0A2135F}"/>
              </a:ext>
            </a:extLst>
          </p:cNvPr>
          <p:cNvSpPr>
            <a:spLocks noGrp="1"/>
          </p:cNvSpPr>
          <p:nvPr>
            <p:ph type="title"/>
          </p:nvPr>
        </p:nvSpPr>
        <p:spPr>
          <a:xfrm>
            <a:off x="4800600" y="574386"/>
            <a:ext cx="5181600" cy="1143000"/>
          </a:xfrm>
        </p:spPr>
        <p:txBody>
          <a:bodyPr/>
          <a:lstStyle/>
          <a:p>
            <a:r>
              <a:rPr lang="en-US" dirty="0">
                <a:solidFill>
                  <a:schemeClr val="tx1"/>
                </a:solidFill>
                <a:latin typeface="Arial" panose="020B0604020202020204" pitchFamily="34" charset="0"/>
                <a:cs typeface="Arial" panose="020B0604020202020204" pitchFamily="34" charset="0"/>
              </a:rPr>
              <a:t>Project ACTION!</a:t>
            </a:r>
          </a:p>
        </p:txBody>
      </p:sp>
      <p:pic>
        <p:nvPicPr>
          <p:cNvPr id="4" name="Picture 3" descr="Logo of Project ACTION, DC's self-advocacy coalition. The logo includes a microphone and the phrase &quot;Let Our Voices Be Heard.&quot;">
            <a:extLst>
              <a:ext uri="{FF2B5EF4-FFF2-40B4-BE49-F238E27FC236}">
                <a16:creationId xmlns:a16="http://schemas.microsoft.com/office/drawing/2014/main" id="{76A046BB-6127-45F9-BF0C-89BDB65B4EBB}"/>
              </a:ext>
            </a:extLst>
          </p:cNvPr>
          <p:cNvPicPr>
            <a:picLocks noChangeAspect="1"/>
          </p:cNvPicPr>
          <p:nvPr/>
        </p:nvPicPr>
        <p:blipFill>
          <a:blip r:embed="rId2"/>
          <a:stretch>
            <a:fillRect/>
          </a:stretch>
        </p:blipFill>
        <p:spPr>
          <a:xfrm>
            <a:off x="1981200" y="220188"/>
            <a:ext cx="2473875" cy="2088407"/>
          </a:xfrm>
          <a:prstGeom prst="rect">
            <a:avLst/>
          </a:prstGeom>
        </p:spPr>
      </p:pic>
    </p:spTree>
    <p:extLst>
      <p:ext uri="{BB962C8B-B14F-4D97-AF65-F5344CB8AC3E}">
        <p14:creationId xmlns:p14="http://schemas.microsoft.com/office/powerpoint/2010/main" val="82525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0D3FD9-81B7-4831-B8FB-F0D32E3AEA74}"/>
              </a:ext>
            </a:extLst>
          </p:cNvPr>
          <p:cNvSpPr>
            <a:spLocks noGrp="1"/>
          </p:cNvSpPr>
          <p:nvPr>
            <p:ph idx="4294967295"/>
          </p:nvPr>
        </p:nvSpPr>
        <p:spPr>
          <a:xfrm>
            <a:off x="762000" y="1729843"/>
            <a:ext cx="8305800" cy="4892040"/>
          </a:xfrm>
        </p:spPr>
        <p:txBody>
          <a:bodyPr>
            <a:normAutofit/>
          </a:bodyPr>
          <a:lstStyle/>
          <a:p>
            <a:pPr>
              <a:defRPr/>
            </a:pPr>
            <a:r>
              <a:rPr lang="en-US" altLang="en-US" sz="2600" b="1" dirty="0">
                <a:latin typeface="Arial" panose="020B0604020202020204" pitchFamily="34" charset="0"/>
                <a:cs typeface="Arial" panose="020B0604020202020204" pitchFamily="34" charset="0"/>
              </a:rPr>
              <a:t>Introduction to Supported Decision-Making</a:t>
            </a:r>
          </a:p>
          <a:p>
            <a:pPr lvl="1">
              <a:defRPr/>
            </a:pPr>
            <a:r>
              <a:rPr lang="en-US" altLang="en-US" sz="2200" dirty="0">
                <a:latin typeface="Arial" panose="020B0604020202020204" pitchFamily="34" charset="0"/>
                <a:cs typeface="Arial" panose="020B0604020202020204" pitchFamily="34" charset="0"/>
              </a:rPr>
              <a:t>What, Why, and How</a:t>
            </a:r>
          </a:p>
          <a:p>
            <a:pPr lvl="1">
              <a:defRPr/>
            </a:pPr>
            <a:r>
              <a:rPr lang="en-US" altLang="en-US" sz="2200" dirty="0">
                <a:latin typeface="Arial" panose="020B0604020202020204" pitchFamily="34" charset="0"/>
                <a:cs typeface="Arial" panose="020B0604020202020204" pitchFamily="34" charset="0"/>
              </a:rPr>
              <a:t>Personal Perspectives</a:t>
            </a:r>
          </a:p>
          <a:p>
            <a:pPr>
              <a:defRPr/>
            </a:pPr>
            <a:r>
              <a:rPr lang="en-US" altLang="en-US" sz="2600" b="1" dirty="0">
                <a:latin typeface="Arial" panose="020B0604020202020204" pitchFamily="34" charset="0"/>
                <a:cs typeface="Arial" panose="020B0604020202020204" pitchFamily="34" charset="0"/>
              </a:rPr>
              <a:t>Jenny Hatch Justice Project’s Multi-Modal Approach</a:t>
            </a:r>
          </a:p>
          <a:p>
            <a:pPr lvl="1">
              <a:defRPr/>
            </a:pPr>
            <a:r>
              <a:rPr lang="en-US" altLang="en-US" sz="2200" dirty="0">
                <a:latin typeface="Arial" panose="020B0604020202020204" pitchFamily="34" charset="0"/>
                <a:cs typeface="Arial" panose="020B0604020202020204" pitchFamily="34" charset="0"/>
              </a:rPr>
              <a:t>Legal services</a:t>
            </a:r>
          </a:p>
          <a:p>
            <a:pPr lvl="1">
              <a:defRPr/>
            </a:pPr>
            <a:r>
              <a:rPr lang="en-US" altLang="en-US" sz="2200" dirty="0">
                <a:latin typeface="Arial" panose="020B0604020202020204" pitchFamily="34" charset="0"/>
                <a:cs typeface="Arial" panose="020B0604020202020204" pitchFamily="34" charset="0"/>
              </a:rPr>
              <a:t>Public education initiatives</a:t>
            </a:r>
          </a:p>
          <a:p>
            <a:pPr lvl="1">
              <a:defRPr/>
            </a:pPr>
            <a:r>
              <a:rPr lang="en-US" altLang="en-US" sz="2200" dirty="0">
                <a:latin typeface="Arial" panose="020B0604020202020204" pitchFamily="34" charset="0"/>
                <a:cs typeface="Arial" panose="020B0604020202020204" pitchFamily="34" charset="0"/>
              </a:rPr>
              <a:t>Systemic and law reform</a:t>
            </a:r>
          </a:p>
          <a:p>
            <a:pPr lvl="1">
              <a:defRPr/>
            </a:pPr>
            <a:r>
              <a:rPr lang="en-US" altLang="en-US" sz="2200" dirty="0">
                <a:latin typeface="Arial" panose="020B0604020202020204" pitchFamily="34" charset="0"/>
                <a:cs typeface="Arial" panose="020B0604020202020204" pitchFamily="34" charset="0"/>
              </a:rPr>
              <a:t>Publications</a:t>
            </a:r>
            <a:endParaRPr lang="en-US" altLang="en-US" sz="1800" dirty="0">
              <a:latin typeface="Arial" panose="020B0604020202020204" pitchFamily="34" charset="0"/>
              <a:cs typeface="Arial" panose="020B0604020202020204" pitchFamily="34" charset="0"/>
            </a:endParaRPr>
          </a:p>
          <a:p>
            <a:pPr>
              <a:defRPr/>
            </a:pPr>
            <a:r>
              <a:rPr lang="en-US" altLang="en-US" sz="2600" b="1" dirty="0">
                <a:latin typeface="Arial" panose="020B0604020202020204" pitchFamily="34" charset="0"/>
                <a:cs typeface="Arial" panose="020B0604020202020204" pitchFamily="34" charset="0"/>
              </a:rPr>
              <a:t>Update on U.S. Trends</a:t>
            </a:r>
          </a:p>
          <a:p>
            <a:pPr marL="393192" lvl="1" indent="0">
              <a:buNone/>
              <a:defRPr/>
            </a:pPr>
            <a:endParaRPr lang="en-US" altLang="en-US" sz="2200" dirty="0">
              <a:latin typeface="Arial" panose="020B0604020202020204" pitchFamily="34" charset="0"/>
              <a:cs typeface="Arial" panose="020B0604020202020204" pitchFamily="34" charset="0"/>
            </a:endParaRPr>
          </a:p>
          <a:p>
            <a:pPr lvl="1">
              <a:defRPr/>
            </a:pPr>
            <a:endParaRPr lang="en-US" altLang="en-US" sz="2600" dirty="0">
              <a:latin typeface="Arial" panose="020B0604020202020204" pitchFamily="34" charset="0"/>
              <a:cs typeface="Arial" panose="020B0604020202020204" pitchFamily="34" charset="0"/>
            </a:endParaRPr>
          </a:p>
          <a:p>
            <a:pPr lvl="1">
              <a:defRPr/>
            </a:pPr>
            <a:endParaRPr lang="en-US" altLang="en-US" sz="2200" dirty="0">
              <a:latin typeface="Arial" panose="020B0604020202020204" pitchFamily="34" charset="0"/>
              <a:cs typeface="Arial" panose="020B0604020202020204" pitchFamily="34" charset="0"/>
            </a:endParaRPr>
          </a:p>
          <a:p>
            <a:pPr>
              <a:defRPr/>
            </a:pPr>
            <a:endParaRPr lang="en-US" altLang="en-US" sz="2600" dirty="0">
              <a:latin typeface="Arial" panose="020B0604020202020204" pitchFamily="34" charset="0"/>
              <a:cs typeface="Arial" panose="020B0604020202020204" pitchFamily="34" charset="0"/>
            </a:endParaRPr>
          </a:p>
          <a:p>
            <a:pPr marL="392113" lvl="1" indent="0">
              <a:buNone/>
              <a:defRPr/>
            </a:pPr>
            <a:endParaRPr lang="en-US" altLang="en-US" sz="2600" dirty="0">
              <a:solidFill>
                <a:schemeClr val="tx2"/>
              </a:solidFill>
              <a:latin typeface="Arial" panose="020B0604020202020204" pitchFamily="34" charset="0"/>
              <a:cs typeface="Arial" panose="020B0604020202020204" pitchFamily="34" charset="0"/>
            </a:endParaRPr>
          </a:p>
          <a:p>
            <a:pPr>
              <a:defRPr/>
            </a:pPr>
            <a:endParaRPr lang="en-US" altLang="en-US" sz="3000" dirty="0">
              <a:solidFill>
                <a:schemeClr val="tx2"/>
              </a:solidFill>
              <a:latin typeface="Arial" panose="020B0604020202020204" pitchFamily="34" charset="0"/>
              <a:cs typeface="Arial" panose="020B0604020202020204" pitchFamily="34" charset="0"/>
            </a:endParaRPr>
          </a:p>
          <a:p>
            <a:pPr>
              <a:defRPr/>
            </a:pPr>
            <a:endParaRPr lang="en-US" dirty="0"/>
          </a:p>
        </p:txBody>
      </p:sp>
      <p:sp>
        <p:nvSpPr>
          <p:cNvPr id="3" name="Title 2">
            <a:extLst>
              <a:ext uri="{FF2B5EF4-FFF2-40B4-BE49-F238E27FC236}">
                <a16:creationId xmlns:a16="http://schemas.microsoft.com/office/drawing/2014/main" id="{048208EF-24CE-4C6F-976F-70F379791F8F}"/>
              </a:ext>
            </a:extLst>
          </p:cNvPr>
          <p:cNvSpPr>
            <a:spLocks noGrp="1"/>
          </p:cNvSpPr>
          <p:nvPr>
            <p:ph type="title" idx="4294967295"/>
          </p:nvPr>
        </p:nvSpPr>
        <p:spPr>
          <a:xfrm>
            <a:off x="1851026" y="393700"/>
            <a:ext cx="8435975" cy="1054100"/>
          </a:xfrm>
        </p:spPr>
        <p:txBody>
          <a:bodyPr/>
          <a:lstStyle/>
          <a:p>
            <a:pPr algn="ctr">
              <a:defRPr/>
            </a:pPr>
            <a:r>
              <a:rPr lang="en-US" dirty="0">
                <a:solidFill>
                  <a:schemeClr val="tx1"/>
                </a:solidFill>
                <a:latin typeface="Arial" panose="020B0604020202020204" pitchFamily="34" charset="0"/>
                <a:cs typeface="Arial" panose="020B0604020202020204" pitchFamily="34" charset="0"/>
              </a:rPr>
              <a:t>Today’s Topics</a:t>
            </a:r>
          </a:p>
        </p:txBody>
      </p:sp>
      <p:sp>
        <p:nvSpPr>
          <p:cNvPr id="4" name="Slide Number Placeholder 3">
            <a:extLst>
              <a:ext uri="{FF2B5EF4-FFF2-40B4-BE49-F238E27FC236}">
                <a16:creationId xmlns:a16="http://schemas.microsoft.com/office/drawing/2014/main" id="{5962A403-3F2D-4307-A7B6-B479E9931498}"/>
              </a:ext>
            </a:extLst>
          </p:cNvPr>
          <p:cNvSpPr>
            <a:spLocks noGrp="1"/>
          </p:cNvSpPr>
          <p:nvPr>
            <p:ph type="sldNum" sz="quarter" idx="12"/>
          </p:nvPr>
        </p:nvSpPr>
        <p:spPr/>
        <p:txBody>
          <a:bodyPr/>
          <a:lstStyle/>
          <a:p>
            <a:fld id="{731C5F32-6283-40CE-8BD9-AF4479F9F4A3}" type="slidenum">
              <a:rPr lang="en-US" smtClean="0"/>
              <a:pPr/>
              <a:t>4</a:t>
            </a:fld>
            <a:endParaRPr lang="en-US"/>
          </a:p>
        </p:txBody>
      </p:sp>
      <p:pic>
        <p:nvPicPr>
          <p:cNvPr id="8" name="Picture 7" descr="A list of items to do, all of which are checked off.  The list is blue and white.">
            <a:extLst>
              <a:ext uri="{FF2B5EF4-FFF2-40B4-BE49-F238E27FC236}">
                <a16:creationId xmlns:a16="http://schemas.microsoft.com/office/drawing/2014/main" id="{FB780BF1-F937-41C5-BB70-0BEE8F603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667" y="1676400"/>
            <a:ext cx="2924668" cy="3505200"/>
          </a:xfrm>
          <a:prstGeom prst="rect">
            <a:avLst/>
          </a:prstGeom>
        </p:spPr>
      </p:pic>
    </p:spTree>
    <p:extLst>
      <p:ext uri="{BB962C8B-B14F-4D97-AF65-F5344CB8AC3E}">
        <p14:creationId xmlns:p14="http://schemas.microsoft.com/office/powerpoint/2010/main" val="103791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560FABF-AB18-43FD-9158-1757480A0E7E}"/>
              </a:ext>
            </a:extLst>
          </p:cNvPr>
          <p:cNvSpPr>
            <a:spLocks noGrp="1"/>
          </p:cNvSpPr>
          <p:nvPr>
            <p:ph idx="1"/>
          </p:nvPr>
        </p:nvSpPr>
        <p:spPr>
          <a:xfrm>
            <a:off x="3505200" y="1453043"/>
            <a:ext cx="8229600" cy="4525963"/>
          </a:xfrm>
        </p:spPr>
        <p:txBody>
          <a:bodyPr/>
          <a:lstStyle/>
          <a:p>
            <a:pPr marL="365125" lvl="1" indent="-255588">
              <a:spcBef>
                <a:spcPts val="400"/>
              </a:spcBef>
              <a:buSzPct val="68000"/>
              <a:buFont typeface="Wingdings 3" pitchFamily="18" charset="2"/>
              <a:buChar char=""/>
              <a:defRPr/>
            </a:pPr>
            <a:r>
              <a:rPr lang="en-US" sz="2400" b="1" dirty="0">
                <a:latin typeface="Arial" panose="020B0604020202020204" pitchFamily="34" charset="0"/>
                <a:cs typeface="Arial" panose="020B0604020202020204" pitchFamily="34" charset="0"/>
              </a:rPr>
              <a:t>Supports and services </a:t>
            </a:r>
            <a:r>
              <a:rPr lang="en-US" sz="2400" dirty="0">
                <a:latin typeface="Arial" panose="020B0604020202020204" pitchFamily="34" charset="0"/>
                <a:cs typeface="Arial" panose="020B0604020202020204" pitchFamily="34" charset="0"/>
              </a:rPr>
              <a:t>that help an adult with a disability make his or her own decisions, by using friends, family members, and other people he or she trusts:</a:t>
            </a:r>
          </a:p>
          <a:p>
            <a:pPr marL="603250" lvl="2" indent="-255588">
              <a:spcBef>
                <a:spcPts val="400"/>
              </a:spcBef>
              <a:buSzPct val="68000"/>
              <a:buFont typeface="Wingdings 3" pitchFamily="18" charset="2"/>
              <a:buChar char=""/>
              <a:defRPr/>
            </a:pPr>
            <a:r>
              <a:rPr lang="en-US" sz="2200" dirty="0">
                <a:latin typeface="Arial" panose="020B0604020202020204" pitchFamily="34" charset="0"/>
                <a:cs typeface="Arial" panose="020B0604020202020204" pitchFamily="34" charset="0"/>
              </a:rPr>
              <a:t>to </a:t>
            </a:r>
            <a:r>
              <a:rPr lang="en-US" sz="2200" b="1" dirty="0">
                <a:latin typeface="Arial" panose="020B0604020202020204" pitchFamily="34" charset="0"/>
                <a:cs typeface="Arial" panose="020B0604020202020204" pitchFamily="34" charset="0"/>
              </a:rPr>
              <a:t>help understand </a:t>
            </a:r>
            <a:r>
              <a:rPr lang="en-US" sz="2200" dirty="0">
                <a:latin typeface="Arial" panose="020B0604020202020204" pitchFamily="34" charset="0"/>
                <a:cs typeface="Arial" panose="020B0604020202020204" pitchFamily="34" charset="0"/>
              </a:rPr>
              <a:t>the issues and choices</a:t>
            </a:r>
          </a:p>
          <a:p>
            <a:pPr marL="603250" lvl="2" indent="-255588">
              <a:spcBef>
                <a:spcPts val="400"/>
              </a:spcBef>
              <a:buSzPct val="68000"/>
              <a:buFont typeface="Wingdings 3" pitchFamily="18" charset="2"/>
              <a:buChar char=""/>
              <a:defRPr/>
            </a:pPr>
            <a:r>
              <a:rPr lang="en-US" sz="2200" b="1" dirty="0">
                <a:latin typeface="Arial" panose="020B0604020202020204" pitchFamily="34" charset="0"/>
                <a:cs typeface="Arial" panose="020B0604020202020204" pitchFamily="34" charset="0"/>
              </a:rPr>
              <a:t>ask questions</a:t>
            </a:r>
          </a:p>
          <a:p>
            <a:pPr marL="603250" lvl="2" indent="-255588">
              <a:spcBef>
                <a:spcPts val="400"/>
              </a:spcBef>
              <a:buSzPct val="68000"/>
              <a:buFont typeface="Wingdings 3" pitchFamily="18" charset="2"/>
              <a:buChar char=""/>
              <a:defRPr/>
            </a:pPr>
            <a:r>
              <a:rPr lang="en-US" sz="2200" b="1" dirty="0">
                <a:latin typeface="Arial" panose="020B0604020202020204" pitchFamily="34" charset="0"/>
                <a:cs typeface="Arial" panose="020B0604020202020204" pitchFamily="34" charset="0"/>
              </a:rPr>
              <a:t>receive explanations </a:t>
            </a:r>
            <a:r>
              <a:rPr lang="en-US" sz="2200" dirty="0">
                <a:latin typeface="Arial" panose="020B0604020202020204" pitchFamily="34" charset="0"/>
                <a:cs typeface="Arial" panose="020B0604020202020204" pitchFamily="34" charset="0"/>
              </a:rPr>
              <a:t>in language he or she understands, and </a:t>
            </a:r>
          </a:p>
          <a:p>
            <a:pPr marL="603250" lvl="2" indent="-255588">
              <a:spcBef>
                <a:spcPts val="400"/>
              </a:spcBef>
              <a:buSzPct val="68000"/>
              <a:buFont typeface="Wingdings 3" pitchFamily="18" charset="2"/>
              <a:buChar char=""/>
              <a:defRPr/>
            </a:pPr>
            <a:r>
              <a:rPr lang="en-US" sz="2200" b="1" dirty="0">
                <a:latin typeface="Arial" panose="020B0604020202020204" pitchFamily="34" charset="0"/>
                <a:cs typeface="Arial" panose="020B0604020202020204" pitchFamily="34" charset="0"/>
              </a:rPr>
              <a:t>communicate</a:t>
            </a:r>
            <a:r>
              <a:rPr lang="en-US" sz="2200" dirty="0">
                <a:latin typeface="Arial" panose="020B0604020202020204" pitchFamily="34" charset="0"/>
                <a:cs typeface="Arial" panose="020B0604020202020204" pitchFamily="34" charset="0"/>
              </a:rPr>
              <a:t> his or her own decisions to others. </a:t>
            </a:r>
          </a:p>
          <a:p>
            <a:pPr marL="365506" lvl="1" indent="-255588">
              <a:spcBef>
                <a:spcPts val="400"/>
              </a:spcBef>
              <a:buSzPct val="68000"/>
              <a:buFont typeface="Wingdings 3" pitchFamily="18" charset="2"/>
              <a:buChar char=""/>
              <a:defRPr/>
            </a:pP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See, e.g.,  Blanck &amp; Martinis 2015; Dinerstein 2012; Salzman 2011</a:t>
            </a:r>
          </a:p>
        </p:txBody>
      </p:sp>
      <p:sp>
        <p:nvSpPr>
          <p:cNvPr id="5" name="Title 4">
            <a:extLst>
              <a:ext uri="{FF2B5EF4-FFF2-40B4-BE49-F238E27FC236}">
                <a16:creationId xmlns:a16="http://schemas.microsoft.com/office/drawing/2014/main" id="{F242D533-FE31-4C9A-BE4D-40E6B5F8723D}"/>
              </a:ext>
            </a:extLst>
          </p:cNvPr>
          <p:cNvSpPr>
            <a:spLocks noGrp="1"/>
          </p:cNvSpPr>
          <p:nvPr>
            <p:ph type="title"/>
          </p:nvPr>
        </p:nvSpPr>
        <p:spPr/>
        <p:txBody>
          <a:bodyPr>
            <a:noAutofit/>
          </a:bodyPr>
          <a:lstStyle/>
          <a:p>
            <a:pPr algn="ctr">
              <a:defRPr/>
            </a:pPr>
            <a:r>
              <a:rPr lang="en-US" sz="3200" dirty="0">
                <a:solidFill>
                  <a:schemeClr val="tx1"/>
                </a:solidFill>
                <a:latin typeface="Arial" panose="020B0604020202020204" pitchFamily="34" charset="0"/>
                <a:cs typeface="Arial" panose="020B0604020202020204" pitchFamily="34" charset="0"/>
              </a:rPr>
              <a:t>Supported Decision-Making: What?</a:t>
            </a:r>
          </a:p>
        </p:txBody>
      </p:sp>
      <p:sp>
        <p:nvSpPr>
          <p:cNvPr id="23556" name="Slide Number Placeholder 3">
            <a:extLst>
              <a:ext uri="{FF2B5EF4-FFF2-40B4-BE49-F238E27FC236}">
                <a16:creationId xmlns:a16="http://schemas.microsoft.com/office/drawing/2014/main" id="{347C600B-6636-47D4-BDDC-7647453FF33A}"/>
              </a:ext>
            </a:extLst>
          </p:cNvPr>
          <p:cNvSpPr>
            <a:spLocks noGrp="1"/>
          </p:cNvSpPr>
          <p:nvPr>
            <p:ph type="sldNum" sz="quarter" idx="4294967295"/>
          </p:nvPr>
        </p:nvSpPr>
        <p:spPr bwMode="auto">
          <a:xfrm>
            <a:off x="10301288" y="6408739"/>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lgn="l" eaLnBrk="0" hangingPunct="0">
              <a:spcBef>
                <a:spcPct val="0"/>
              </a:spcBef>
              <a:buClrTx/>
              <a:buSzTx/>
              <a:buFontTx/>
              <a:buNone/>
            </a:pPr>
            <a:fld id="{632A33F2-15B7-44C0-912E-F71260C3D3C2}" type="slidenum">
              <a:rPr lang="en-US" altLang="en-US" sz="1000">
                <a:solidFill>
                  <a:srgbClr val="000000"/>
                </a:solidFill>
                <a:latin typeface="Arial" panose="020B0604020202020204" pitchFamily="34" charset="0"/>
              </a:rPr>
              <a:pPr algn="l" eaLnBrk="0" hangingPunct="0">
                <a:spcBef>
                  <a:spcPct val="0"/>
                </a:spcBef>
                <a:buClrTx/>
                <a:buSzTx/>
                <a:buFontTx/>
                <a:buNone/>
              </a:pPr>
              <a:t>5</a:t>
            </a:fld>
            <a:endParaRPr lang="en-US" altLang="en-US" sz="1000">
              <a:solidFill>
                <a:srgbClr val="000000"/>
              </a:solidFill>
              <a:latin typeface="Arial" panose="020B0604020202020204" pitchFamily="34" charset="0"/>
            </a:endParaRPr>
          </a:p>
        </p:txBody>
      </p:sp>
      <p:pic>
        <p:nvPicPr>
          <p:cNvPr id="8" name="Picture 7" descr="A photograph of lots of different people's hands stacked together as a team">
            <a:extLst>
              <a:ext uri="{FF2B5EF4-FFF2-40B4-BE49-F238E27FC236}">
                <a16:creationId xmlns:a16="http://schemas.microsoft.com/office/drawing/2014/main" id="{2E76C371-6858-4BF5-870B-B372A7DC00FC}"/>
              </a:ext>
            </a:extLst>
          </p:cNvPr>
          <p:cNvPicPr/>
          <p:nvPr/>
        </p:nvPicPr>
        <p:blipFill rotWithShape="1">
          <a:blip r:embed="rId3" cstate="print">
            <a:extLst>
              <a:ext uri="{28A0092B-C50C-407E-A947-70E740481C1C}">
                <a14:useLocalDpi xmlns:a14="http://schemas.microsoft.com/office/drawing/2010/main" val="0"/>
              </a:ext>
            </a:extLst>
          </a:blip>
          <a:srcRect l="23507" r="20129"/>
          <a:stretch/>
        </p:blipFill>
        <p:spPr bwMode="auto">
          <a:xfrm>
            <a:off x="304800" y="1905000"/>
            <a:ext cx="3200400" cy="2722880"/>
          </a:xfrm>
          <a:prstGeom prst="rect">
            <a:avLst/>
          </a:prstGeom>
          <a:noFill/>
          <a:ln>
            <a:noFill/>
          </a:ln>
        </p:spPr>
      </p:pic>
    </p:spTree>
    <p:extLst>
      <p:ext uri="{BB962C8B-B14F-4D97-AF65-F5344CB8AC3E}">
        <p14:creationId xmlns:p14="http://schemas.microsoft.com/office/powerpoint/2010/main" val="333480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0" y="1417638"/>
            <a:ext cx="7924800" cy="4525963"/>
          </a:xfrm>
        </p:spPr>
        <p:txBody>
          <a:bodyPr>
            <a:normAutofit lnSpcReduction="10000"/>
          </a:bodyPr>
          <a:lstStyle/>
          <a:p>
            <a:pPr marL="365125" lvl="1" indent="-255588">
              <a:spcBef>
                <a:spcPts val="400"/>
              </a:spcBef>
              <a:buSzPct val="68000"/>
              <a:buFont typeface="Wingdings 3" pitchFamily="18" charset="2"/>
              <a:buChar char=""/>
              <a:defRPr/>
            </a:pPr>
            <a:r>
              <a:rPr lang="en-US" sz="2400" b="1" dirty="0">
                <a:latin typeface="Arial" panose="020B0604020202020204" pitchFamily="34" charset="0"/>
                <a:cs typeface="Arial" panose="020B0604020202020204" pitchFamily="34" charset="0"/>
              </a:rPr>
              <a:t>Self-Determination</a:t>
            </a:r>
          </a:p>
          <a:p>
            <a:pPr marL="603250" lvl="2" indent="-255588">
              <a:spcBef>
                <a:spcPts val="400"/>
              </a:spcBef>
              <a:buSzPct val="68000"/>
              <a:buFont typeface="Wingdings 3" pitchFamily="18" charset="2"/>
              <a:buChar char=""/>
              <a:defRPr/>
            </a:pPr>
            <a:r>
              <a:rPr lang="en-US" sz="2000" b="1" dirty="0">
                <a:latin typeface="Arial" panose="020B0604020202020204" pitchFamily="34" charset="0"/>
                <a:cs typeface="Arial" panose="020B0604020202020204" pitchFamily="34" charset="0"/>
              </a:rPr>
              <a:t>Life control </a:t>
            </a:r>
            <a:r>
              <a:rPr lang="en-US" sz="2000" dirty="0">
                <a:latin typeface="Arial" panose="020B0604020202020204" pitchFamily="34" charset="0"/>
                <a:cs typeface="Arial" panose="020B0604020202020204" pitchFamily="34" charset="0"/>
              </a:rPr>
              <a:t>— People’s ability and opportunity to be “causal agents . . . Actors in their lives instead of being acted upon</a:t>
            </a:r>
          </a:p>
          <a:p>
            <a:pPr marL="603250" lvl="2" indent="-255588">
              <a:spcBef>
                <a:spcPts val="400"/>
              </a:spcBef>
              <a:buSzPct val="68000"/>
              <a:buFont typeface="Wingdings 3" pitchFamily="18" charset="2"/>
              <a:buChar char=""/>
              <a:defRPr/>
            </a:pPr>
            <a:r>
              <a:rPr lang="en-US" sz="2000" dirty="0">
                <a:latin typeface="Arial" panose="020B0604020202020204" pitchFamily="34" charset="0"/>
                <a:cs typeface="Arial" panose="020B0604020202020204" pitchFamily="34" charset="0"/>
              </a:rPr>
              <a:t>See </a:t>
            </a:r>
            <a:r>
              <a:rPr lang="en-US" sz="2000" dirty="0" err="1">
                <a:latin typeface="Arial" panose="020B0604020202020204" pitchFamily="34" charset="0"/>
                <a:cs typeface="Arial" panose="020B0604020202020204" pitchFamily="34" charset="0"/>
              </a:rPr>
              <a:t>Wehmeyer</a:t>
            </a:r>
            <a:r>
              <a:rPr lang="en-US" sz="2000" dirty="0">
                <a:latin typeface="Arial" panose="020B0604020202020204" pitchFamily="34" charset="0"/>
                <a:cs typeface="Arial" panose="020B0604020202020204" pitchFamily="34" charset="0"/>
              </a:rPr>
              <a:t> et al., 2000, p. 440</a:t>
            </a:r>
          </a:p>
          <a:p>
            <a:pPr marL="365125" lvl="1" indent="-255588">
              <a:spcBef>
                <a:spcPts val="400"/>
              </a:spcBef>
              <a:buSzPct val="68000"/>
              <a:buFont typeface="Wingdings 3" pitchFamily="18" charset="2"/>
              <a:buChar char=""/>
              <a:defRPr/>
            </a:pPr>
            <a:r>
              <a:rPr lang="en-US" sz="2400" b="1" dirty="0">
                <a:latin typeface="Arial" panose="020B0604020202020204" pitchFamily="34" charset="0"/>
                <a:cs typeface="Arial" panose="020B0604020202020204" pitchFamily="34" charset="0"/>
              </a:rPr>
              <a:t>People with disabilities with greater self-determination are</a:t>
            </a:r>
            <a:r>
              <a:rPr lang="en-US" sz="2400" dirty="0">
                <a:latin typeface="Arial" panose="020B0604020202020204" pitchFamily="34" charset="0"/>
                <a:cs typeface="Arial" panose="020B0604020202020204" pitchFamily="34" charset="0"/>
              </a:rPr>
              <a:t>:</a:t>
            </a:r>
          </a:p>
          <a:p>
            <a:pPr marL="603250" lvl="2" indent="-255588">
              <a:spcBef>
                <a:spcPts val="400"/>
              </a:spcBef>
              <a:buSzPct val="68000"/>
              <a:buFont typeface="Wingdings 3" pitchFamily="18" charset="2"/>
              <a:buChar char=""/>
              <a:defRPr/>
            </a:pPr>
            <a:r>
              <a:rPr lang="en-US" sz="2000" dirty="0">
                <a:latin typeface="Arial" panose="020B0604020202020204" pitchFamily="34" charset="0"/>
                <a:cs typeface="Arial" panose="020B0604020202020204" pitchFamily="34" charset="0"/>
              </a:rPr>
              <a:t>More </a:t>
            </a:r>
            <a:r>
              <a:rPr lang="en-US" sz="2000" b="1" dirty="0">
                <a:latin typeface="Arial" panose="020B0604020202020204" pitchFamily="34" charset="0"/>
                <a:cs typeface="Arial" panose="020B0604020202020204" pitchFamily="34" charset="0"/>
              </a:rPr>
              <a:t>independent</a:t>
            </a:r>
          </a:p>
          <a:p>
            <a:pPr marL="603250" lvl="2" indent="-255588">
              <a:spcBef>
                <a:spcPts val="400"/>
              </a:spcBef>
              <a:buSzPct val="68000"/>
              <a:buFont typeface="Wingdings 3" pitchFamily="18" charset="2"/>
              <a:buChar char=""/>
              <a:defRPr/>
            </a:pPr>
            <a:r>
              <a:rPr lang="en-US" sz="2000" dirty="0">
                <a:latin typeface="Arial" panose="020B0604020202020204" pitchFamily="34" charset="0"/>
                <a:cs typeface="Arial" panose="020B0604020202020204" pitchFamily="34" charset="0"/>
              </a:rPr>
              <a:t>More </a:t>
            </a:r>
            <a:r>
              <a:rPr lang="en-US" sz="2000" b="1" dirty="0">
                <a:latin typeface="Arial" panose="020B0604020202020204" pitchFamily="34" charset="0"/>
                <a:cs typeface="Arial" panose="020B0604020202020204" pitchFamily="34" charset="0"/>
              </a:rPr>
              <a:t>integrated </a:t>
            </a:r>
            <a:r>
              <a:rPr lang="en-US" sz="2000" dirty="0">
                <a:latin typeface="Arial" panose="020B0604020202020204" pitchFamily="34" charset="0"/>
                <a:cs typeface="Arial" panose="020B0604020202020204" pitchFamily="34" charset="0"/>
              </a:rPr>
              <a:t>into their communities</a:t>
            </a:r>
          </a:p>
          <a:p>
            <a:pPr marL="603250" lvl="2" indent="-255588">
              <a:spcBef>
                <a:spcPts val="400"/>
              </a:spcBef>
              <a:buSzPct val="68000"/>
              <a:buFont typeface="Wingdings 3" pitchFamily="18" charset="2"/>
              <a:buChar char=""/>
              <a:defRPr/>
            </a:pPr>
            <a:r>
              <a:rPr lang="en-US" sz="2000" b="1" dirty="0">
                <a:latin typeface="Arial" panose="020B0604020202020204" pitchFamily="34" charset="0"/>
                <a:cs typeface="Arial" panose="020B0604020202020204" pitchFamily="34" charset="0"/>
              </a:rPr>
              <a:t>Healthier</a:t>
            </a:r>
          </a:p>
          <a:p>
            <a:pPr marL="603250" lvl="2" indent="-255588">
              <a:spcBef>
                <a:spcPts val="400"/>
              </a:spcBef>
              <a:buSzPct val="68000"/>
              <a:buFont typeface="Wingdings 3" pitchFamily="18" charset="2"/>
              <a:buChar char=""/>
              <a:defRPr/>
            </a:pPr>
            <a:r>
              <a:rPr lang="en-US" sz="2000" dirty="0">
                <a:latin typeface="Arial" panose="020B0604020202020204" pitchFamily="34" charset="0"/>
                <a:cs typeface="Arial" panose="020B0604020202020204" pitchFamily="34" charset="0"/>
              </a:rPr>
              <a:t>Better able to </a:t>
            </a:r>
            <a:r>
              <a:rPr lang="en-US" sz="2000" b="1" dirty="0">
                <a:latin typeface="Arial" panose="020B0604020202020204" pitchFamily="34" charset="0"/>
                <a:cs typeface="Arial" panose="020B0604020202020204" pitchFamily="34" charset="0"/>
              </a:rPr>
              <a:t>recognize and resist abuse</a:t>
            </a:r>
          </a:p>
          <a:p>
            <a:pPr marL="603250" lvl="2" indent="-255588">
              <a:spcBef>
                <a:spcPts val="400"/>
              </a:spcBef>
              <a:buSzPct val="68000"/>
              <a:buFont typeface="Wingdings 3" pitchFamily="18" charset="2"/>
              <a:buChar char=""/>
              <a:defRPr/>
            </a:pPr>
            <a:r>
              <a:rPr lang="en-US" sz="2000" dirty="0">
                <a:latin typeface="Arial" panose="020B0604020202020204" pitchFamily="34" charset="0"/>
                <a:cs typeface="Arial" panose="020B0604020202020204" pitchFamily="34" charset="0"/>
              </a:rPr>
              <a:t>See, e.g.,  Powers </a:t>
            </a:r>
            <a:r>
              <a:rPr lang="en-US" sz="2000" i="1" dirty="0">
                <a:latin typeface="Arial" panose="020B0604020202020204" pitchFamily="34" charset="0"/>
                <a:cs typeface="Arial" panose="020B0604020202020204" pitchFamily="34" charset="0"/>
              </a:rPr>
              <a:t>et al</a:t>
            </a:r>
            <a:r>
              <a:rPr lang="en-US" sz="2000" dirty="0">
                <a:latin typeface="Arial" panose="020B0604020202020204" pitchFamily="34" charset="0"/>
                <a:cs typeface="Arial" panose="020B0604020202020204" pitchFamily="34" charset="0"/>
              </a:rPr>
              <a:t>., 2012; Shogren </a:t>
            </a:r>
            <a:r>
              <a:rPr lang="en-US" sz="2000" i="1" dirty="0">
                <a:latin typeface="Arial" panose="020B0604020202020204" pitchFamily="34" charset="0"/>
                <a:cs typeface="Arial" panose="020B0604020202020204" pitchFamily="34" charset="0"/>
              </a:rPr>
              <a:t>et al </a:t>
            </a:r>
            <a:r>
              <a:rPr lang="en-US" sz="2000" dirty="0">
                <a:latin typeface="Arial" panose="020B0604020202020204" pitchFamily="34" charset="0"/>
                <a:cs typeface="Arial" panose="020B0604020202020204" pitchFamily="34" charset="0"/>
              </a:rPr>
              <a:t>2015; </a:t>
            </a:r>
            <a:r>
              <a:rPr lang="en-US" sz="2000" dirty="0" err="1">
                <a:latin typeface="Arial" panose="020B0604020202020204" pitchFamily="34" charset="0"/>
                <a:cs typeface="Arial" panose="020B0604020202020204" pitchFamily="34" charset="0"/>
              </a:rPr>
              <a:t>Wehmeyer</a:t>
            </a:r>
            <a:r>
              <a:rPr lang="en-US" sz="2000" dirty="0">
                <a:latin typeface="Arial" panose="020B0604020202020204" pitchFamily="34" charset="0"/>
                <a:cs typeface="Arial" panose="020B0604020202020204" pitchFamily="34" charset="0"/>
              </a:rPr>
              <a:t> &amp; Schwartz, 1997; </a:t>
            </a:r>
            <a:r>
              <a:rPr lang="en-US" sz="2000" dirty="0" err="1">
                <a:latin typeface="Arial" panose="020B0604020202020204" pitchFamily="34" charset="0"/>
                <a:cs typeface="Arial" panose="020B0604020202020204" pitchFamily="34" charset="0"/>
              </a:rPr>
              <a:t>Wehmeyer</a:t>
            </a:r>
            <a:r>
              <a:rPr lang="en-US" sz="2000" dirty="0">
                <a:latin typeface="Arial" panose="020B0604020202020204" pitchFamily="34" charset="0"/>
                <a:cs typeface="Arial" panose="020B0604020202020204" pitchFamily="34" charset="0"/>
              </a:rPr>
              <a:t> &amp; Palmer, 2003; Khemka, Hickson &amp; Reynolds 2005 </a:t>
            </a:r>
          </a:p>
        </p:txBody>
      </p:sp>
      <p:sp>
        <p:nvSpPr>
          <p:cNvPr id="5" name="Title 4"/>
          <p:cNvSpPr>
            <a:spLocks noGrp="1"/>
          </p:cNvSpPr>
          <p:nvPr>
            <p:ph type="title"/>
          </p:nvPr>
        </p:nvSpPr>
        <p:spPr/>
        <p:txBody>
          <a:bodyPr>
            <a:noAutofit/>
          </a:bodyPr>
          <a:lstStyle/>
          <a:p>
            <a:pPr algn="ctr">
              <a:defRPr/>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Supported Decision-Making: Why? </a:t>
            </a:r>
          </a:p>
        </p:txBody>
      </p:sp>
      <p:sp>
        <p:nvSpPr>
          <p:cNvPr id="27652" name="Slide Number Placeholder 3"/>
          <p:cNvSpPr>
            <a:spLocks noGrp="1"/>
          </p:cNvSpPr>
          <p:nvPr>
            <p:ph type="sldNum" sz="quarter" idx="4294967295"/>
          </p:nvPr>
        </p:nvSpPr>
        <p:spPr bwMode="auto">
          <a:xfrm>
            <a:off x="10301288" y="6408739"/>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lgn="l">
              <a:spcBef>
                <a:spcPct val="0"/>
              </a:spcBef>
              <a:buClrTx/>
              <a:buSzTx/>
              <a:buFontTx/>
              <a:buNone/>
            </a:pPr>
            <a:fld id="{A07F363F-1803-44F8-9469-0ECC6AFE4655}" type="slidenum">
              <a:rPr lang="en-US" altLang="en-US" sz="1000">
                <a:solidFill>
                  <a:srgbClr val="000000"/>
                </a:solidFill>
                <a:latin typeface="Arial" panose="020B0604020202020204" pitchFamily="34" charset="0"/>
              </a:rPr>
              <a:pPr algn="l">
                <a:spcBef>
                  <a:spcPct val="0"/>
                </a:spcBef>
                <a:buClrTx/>
                <a:buSzTx/>
                <a:buFontTx/>
                <a:buNone/>
              </a:pPr>
              <a:t>6</a:t>
            </a:fld>
            <a:endParaRPr lang="en-US" altLang="en-US" sz="1000">
              <a:solidFill>
                <a:srgbClr val="000000"/>
              </a:solidFill>
              <a:latin typeface="Arial" panose="020B0604020202020204" pitchFamily="34" charset="0"/>
            </a:endParaRPr>
          </a:p>
        </p:txBody>
      </p:sp>
      <p:pic>
        <p:nvPicPr>
          <p:cNvPr id="20482" name="Picture 2" descr="Blue arrow pointing upwards">
            <a:extLst>
              <a:ext uri="{FF2B5EF4-FFF2-40B4-BE49-F238E27FC236}">
                <a16:creationId xmlns:a16="http://schemas.microsoft.com/office/drawing/2014/main" id="{23FF8345-BD20-4379-939F-02BFAA278501}"/>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76384" y="1981200"/>
            <a:ext cx="1849808" cy="251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95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3200" dirty="0">
                <a:solidFill>
                  <a:schemeClr val="tx1"/>
                </a:solidFill>
                <a:latin typeface="Arial" panose="020B0604020202020204" pitchFamily="34" charset="0"/>
                <a:cs typeface="Arial" panose="020B0604020202020204" pitchFamily="34" charset="0"/>
              </a:rPr>
              <a:t>More evidence</a:t>
            </a:r>
            <a:endParaRPr lang="en-US" sz="3200" dirty="0">
              <a:solidFill>
                <a:schemeClr val="tx1"/>
              </a:solidFill>
            </a:endParaRPr>
          </a:p>
        </p:txBody>
      </p:sp>
      <p:sp>
        <p:nvSpPr>
          <p:cNvPr id="3" name="Content Placeholder 2"/>
          <p:cNvSpPr>
            <a:spLocks noGrp="1"/>
          </p:cNvSpPr>
          <p:nvPr>
            <p:ph idx="1"/>
          </p:nvPr>
        </p:nvSpPr>
        <p:spPr>
          <a:xfrm>
            <a:off x="2743200" y="1417638"/>
            <a:ext cx="9067800" cy="4525963"/>
          </a:xfrm>
        </p:spPr>
        <p:txBody>
          <a:bodyPr/>
          <a:lstStyle/>
          <a:p>
            <a:pPr>
              <a:defRPr/>
            </a:pPr>
            <a:r>
              <a:rPr lang="en-US" sz="2400" b="1" dirty="0">
                <a:latin typeface="Arial" panose="020B0604020202020204" pitchFamily="34" charset="0"/>
                <a:cs typeface="Arial" panose="020B0604020202020204" pitchFamily="34" charset="0"/>
              </a:rPr>
              <a:t>When denied self-determination</a:t>
            </a:r>
            <a:r>
              <a:rPr lang="en-US" sz="2400" dirty="0">
                <a:latin typeface="Arial" panose="020B0604020202020204" pitchFamily="34" charset="0"/>
                <a:cs typeface="Arial" panose="020B0604020202020204" pitchFamily="34" charset="0"/>
              </a:rPr>
              <a:t>, people can:</a:t>
            </a:r>
          </a:p>
          <a:p>
            <a:pPr marL="574675" indent="-242888">
              <a:defRPr/>
            </a:pPr>
            <a:r>
              <a:rPr lang="en-US" sz="2200" dirty="0">
                <a:latin typeface="Arial" panose="020B0604020202020204" pitchFamily="34" charset="0"/>
                <a:cs typeface="Arial" panose="020B0604020202020204" pitchFamily="34" charset="0"/>
              </a:rPr>
              <a:t>“[F]eel helpless, hopeless, and self-critical” (Deci, 1975, p. 208). </a:t>
            </a:r>
          </a:p>
          <a:p>
            <a:pPr marL="574675" indent="-242888">
              <a:defRPr/>
            </a:pPr>
            <a:r>
              <a:rPr lang="en-US" sz="2200" dirty="0">
                <a:latin typeface="Arial" panose="020B0604020202020204" pitchFamily="34" charset="0"/>
                <a:cs typeface="Arial" panose="020B0604020202020204" pitchFamily="34" charset="0"/>
              </a:rPr>
              <a:t>Experience “low self-esteem, passivity, and feelings of inadequacy and incompetency,” decreasing their ability to function (Winick 1995, p. 21).</a:t>
            </a:r>
            <a:endParaRPr lang="en-US" dirty="0">
              <a:latin typeface="Arial" panose="020B0604020202020204" pitchFamily="34" charset="0"/>
              <a:cs typeface="Arial" panose="020B0604020202020204" pitchFamily="34" charset="0"/>
            </a:endParaRPr>
          </a:p>
          <a:p>
            <a:pPr marL="339725" indent="-222250">
              <a:defRPr/>
            </a:pPr>
            <a:r>
              <a:rPr lang="en-US" sz="2400" b="1" dirty="0">
                <a:latin typeface="Arial" panose="020B0604020202020204" pitchFamily="34" charset="0"/>
                <a:cs typeface="Arial" panose="020B0604020202020204" pitchFamily="34" charset="0"/>
              </a:rPr>
              <a:t>Decreased Life Outcomes</a:t>
            </a:r>
          </a:p>
          <a:p>
            <a:pPr marL="574675" indent="-222250">
              <a:defRPr/>
            </a:pPr>
            <a:r>
              <a:rPr lang="en-US" sz="2200" dirty="0">
                <a:latin typeface="Arial" panose="020B0604020202020204" pitchFamily="34" charset="0"/>
                <a:cs typeface="Arial" panose="020B0604020202020204" pitchFamily="34" charset="0"/>
              </a:rPr>
              <a:t>Overbroad or undue guardianship can cause a “significant negative impact on . . . physical and mental health, longevity, ability to function, and reports of subjective well-being” (Wright, 2010, p. 354)</a:t>
            </a:r>
          </a:p>
          <a:p>
            <a:pPr marL="574675" indent="-222250">
              <a:defRPr/>
            </a:pPr>
            <a:endParaRPr lang="en-US" sz="2200" dirty="0">
              <a:latin typeface="Arial" panose="020B0604020202020204" pitchFamily="34" charset="0"/>
              <a:cs typeface="Arial" panose="020B0604020202020204" pitchFamily="34" charset="0"/>
            </a:endParaRPr>
          </a:p>
        </p:txBody>
      </p:sp>
      <p:sp>
        <p:nvSpPr>
          <p:cNvPr id="28676" name="Slide Number Placeholder 4"/>
          <p:cNvSpPr>
            <a:spLocks noGrp="1"/>
          </p:cNvSpPr>
          <p:nvPr>
            <p:ph type="sldNum" sz="quarter" idx="4294967295"/>
          </p:nvPr>
        </p:nvSpPr>
        <p:spPr bwMode="auto">
          <a:xfrm>
            <a:off x="9796464" y="6383339"/>
            <a:ext cx="744537" cy="434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t"/>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ea typeface="MS PGothic" panose="020B0600070205080204" pitchFamily="34" charset="-128"/>
              </a:defRPr>
            </a:lvl9pPr>
          </a:lstStyle>
          <a:p>
            <a:pPr algn="l">
              <a:spcBef>
                <a:spcPct val="0"/>
              </a:spcBef>
              <a:buClrTx/>
              <a:buSzTx/>
              <a:buFontTx/>
              <a:buNone/>
            </a:pPr>
            <a:fld id="{35A9B533-0C8E-4C17-88B2-5A3144BD838F}" type="slidenum">
              <a:rPr lang="en-US" altLang="en-US" sz="1000">
                <a:solidFill>
                  <a:schemeClr val="bg1"/>
                </a:solidFill>
                <a:latin typeface="Franklin Gothic Medium" panose="020B0603020102020204" pitchFamily="34" charset="0"/>
                <a:cs typeface="Arial" panose="020B0604020202020204" pitchFamily="34" charset="0"/>
              </a:rPr>
              <a:pPr algn="l">
                <a:spcBef>
                  <a:spcPct val="0"/>
                </a:spcBef>
                <a:buClrTx/>
                <a:buSzTx/>
                <a:buFontTx/>
                <a:buNone/>
              </a:pPr>
              <a:t>7</a:t>
            </a:fld>
            <a:endParaRPr lang="en-US" altLang="en-US" sz="1000">
              <a:solidFill>
                <a:schemeClr val="bg1"/>
              </a:solidFill>
              <a:latin typeface="Franklin Gothic Medium" panose="020B0603020102020204" pitchFamily="34" charset="0"/>
              <a:cs typeface="Arial" panose="020B0604020202020204" pitchFamily="34" charset="0"/>
            </a:endParaRPr>
          </a:p>
        </p:txBody>
      </p:sp>
      <p:pic>
        <p:nvPicPr>
          <p:cNvPr id="6" name="Picture 2" descr="Blue arrow pointing downwards">
            <a:extLst>
              <a:ext uri="{FF2B5EF4-FFF2-40B4-BE49-F238E27FC236}">
                <a16:creationId xmlns:a16="http://schemas.microsoft.com/office/drawing/2014/main" id="{1C1C6F3B-3658-436C-A885-4C32948CFB00}"/>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762000" y="1752600"/>
            <a:ext cx="1849808" cy="251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06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17638"/>
            <a:ext cx="8229600" cy="5112544"/>
          </a:xfrm>
        </p:spPr>
        <p:txBody>
          <a:bodyPr>
            <a:normAutofit fontScale="77500" lnSpcReduction="20000"/>
          </a:bodyPr>
          <a:lstStyle/>
          <a:p>
            <a:pPr marL="365125" lvl="1" indent="-255588">
              <a:lnSpc>
                <a:spcPct val="120000"/>
              </a:lnSpc>
              <a:spcBef>
                <a:spcPts val="400"/>
              </a:spcBef>
              <a:buSzPct val="68000"/>
              <a:buFont typeface="Wingdings 3" pitchFamily="18" charset="2"/>
              <a:buChar char=""/>
              <a:defRPr/>
            </a:pPr>
            <a:r>
              <a:rPr lang="en-US" sz="2900" b="1" dirty="0">
                <a:latin typeface="Arial" panose="020B0604020202020204" pitchFamily="34" charset="0"/>
                <a:cs typeface="Arial" panose="020B0604020202020204" pitchFamily="34" charset="0"/>
              </a:rPr>
              <a:t>People with intellectual and developmental disabilities </a:t>
            </a:r>
            <a:r>
              <a:rPr lang="en-US" sz="2900" dirty="0">
                <a:latin typeface="Arial" panose="020B0604020202020204" pitchFamily="34" charset="0"/>
                <a:cs typeface="Arial" panose="020B0604020202020204" pitchFamily="34" charset="0"/>
              </a:rPr>
              <a:t>who do not have a guardian are more likely to:</a:t>
            </a:r>
          </a:p>
          <a:p>
            <a:pPr lvl="1">
              <a:lnSpc>
                <a:spcPct val="120000"/>
              </a:lnSpc>
              <a:defRPr/>
            </a:pPr>
            <a:r>
              <a:rPr lang="en-US" sz="2900" b="1" dirty="0">
                <a:latin typeface="Arial" panose="020B0604020202020204" pitchFamily="34" charset="0"/>
                <a:cs typeface="Arial" panose="020B0604020202020204" pitchFamily="34" charset="0"/>
              </a:rPr>
              <a:t>Live in their own homes or apartments</a:t>
            </a:r>
          </a:p>
          <a:p>
            <a:pPr lvl="1">
              <a:lnSpc>
                <a:spcPct val="120000"/>
              </a:lnSpc>
              <a:defRPr/>
            </a:pPr>
            <a:r>
              <a:rPr lang="en-US" sz="2900" dirty="0">
                <a:latin typeface="Arial" panose="020B0604020202020204" pitchFamily="34" charset="0"/>
                <a:cs typeface="Arial" panose="020B0604020202020204" pitchFamily="34" charset="0"/>
              </a:rPr>
              <a:t>Be </a:t>
            </a:r>
            <a:r>
              <a:rPr lang="en-US" sz="2900" b="1" dirty="0">
                <a:latin typeface="Arial" panose="020B0604020202020204" pitchFamily="34" charset="0"/>
                <a:cs typeface="Arial" panose="020B0604020202020204" pitchFamily="34" charset="0"/>
              </a:rPr>
              <a:t>included in the community</a:t>
            </a:r>
          </a:p>
          <a:p>
            <a:pPr lvl="1">
              <a:lnSpc>
                <a:spcPct val="120000"/>
              </a:lnSpc>
              <a:defRPr/>
            </a:pPr>
            <a:r>
              <a:rPr lang="en-US" sz="2900" dirty="0">
                <a:latin typeface="Arial" panose="020B0604020202020204" pitchFamily="34" charset="0"/>
                <a:cs typeface="Arial" panose="020B0604020202020204" pitchFamily="34" charset="0"/>
              </a:rPr>
              <a:t>Have their </a:t>
            </a:r>
            <a:r>
              <a:rPr lang="en-US" sz="2900" b="1" dirty="0">
                <a:latin typeface="Arial" panose="020B0604020202020204" pitchFamily="34" charset="0"/>
                <a:cs typeface="Arial" panose="020B0604020202020204" pitchFamily="34" charset="0"/>
              </a:rPr>
              <a:t>rights respected</a:t>
            </a:r>
          </a:p>
          <a:p>
            <a:pPr lvl="1">
              <a:lnSpc>
                <a:spcPct val="120000"/>
              </a:lnSpc>
              <a:defRPr/>
            </a:pPr>
            <a:r>
              <a:rPr lang="en-US" sz="2900" dirty="0">
                <a:latin typeface="Arial" panose="020B0604020202020204" pitchFamily="34" charset="0"/>
                <a:cs typeface="Arial" panose="020B0604020202020204" pitchFamily="34" charset="0"/>
              </a:rPr>
              <a:t>Have </a:t>
            </a:r>
            <a:r>
              <a:rPr lang="en-US" sz="2900" b="1" dirty="0">
                <a:latin typeface="Arial" panose="020B0604020202020204" pitchFamily="34" charset="0"/>
                <a:cs typeface="Arial" panose="020B0604020202020204" pitchFamily="34" charset="0"/>
              </a:rPr>
              <a:t>community jobs or service plans </a:t>
            </a:r>
            <a:r>
              <a:rPr lang="en-US" sz="2900" dirty="0">
                <a:latin typeface="Arial" panose="020B0604020202020204" pitchFamily="34" charset="0"/>
                <a:cs typeface="Arial" panose="020B0604020202020204" pitchFamily="34" charset="0"/>
              </a:rPr>
              <a:t>with that goal</a:t>
            </a:r>
          </a:p>
          <a:p>
            <a:pPr lvl="1">
              <a:lnSpc>
                <a:spcPct val="120000"/>
              </a:lnSpc>
              <a:defRPr/>
            </a:pPr>
            <a:r>
              <a:rPr lang="en-US" sz="2900" dirty="0">
                <a:latin typeface="Arial" panose="020B0604020202020204" pitchFamily="34" charset="0"/>
                <a:cs typeface="Arial" panose="020B0604020202020204" pitchFamily="34" charset="0"/>
              </a:rPr>
              <a:t>Be </a:t>
            </a:r>
            <a:r>
              <a:rPr lang="en-US" sz="2900" b="1" dirty="0">
                <a:latin typeface="Arial" panose="020B0604020202020204" pitchFamily="34" charset="0"/>
                <a:cs typeface="Arial" panose="020B0604020202020204" pitchFamily="34" charset="0"/>
              </a:rPr>
              <a:t>supported to communicate </a:t>
            </a:r>
            <a:r>
              <a:rPr lang="en-US" sz="2900" dirty="0">
                <a:latin typeface="Arial" panose="020B0604020202020204" pitchFamily="34" charset="0"/>
                <a:cs typeface="Arial" panose="020B0604020202020204" pitchFamily="34" charset="0"/>
              </a:rPr>
              <a:t>with friends</a:t>
            </a:r>
          </a:p>
          <a:p>
            <a:pPr lvl="1">
              <a:lnSpc>
                <a:spcPct val="120000"/>
              </a:lnSpc>
              <a:defRPr/>
            </a:pPr>
            <a:r>
              <a:rPr lang="en-US" sz="2900" dirty="0">
                <a:latin typeface="Arial" panose="020B0604020202020204" pitchFamily="34" charset="0"/>
                <a:cs typeface="Arial" panose="020B0604020202020204" pitchFamily="34" charset="0"/>
              </a:rPr>
              <a:t>Go on </a:t>
            </a:r>
            <a:r>
              <a:rPr lang="en-US" sz="2900" b="1" dirty="0">
                <a:latin typeface="Arial" panose="020B0604020202020204" pitchFamily="34" charset="0"/>
                <a:cs typeface="Arial" panose="020B0604020202020204" pitchFamily="34" charset="0"/>
              </a:rPr>
              <a:t>dates and marry</a:t>
            </a:r>
          </a:p>
          <a:p>
            <a:pPr lvl="1">
              <a:lnSpc>
                <a:spcPct val="120000"/>
              </a:lnSpc>
              <a:defRPr/>
            </a:pPr>
            <a:r>
              <a:rPr lang="en-US" sz="2900" dirty="0">
                <a:latin typeface="Arial" panose="020B0604020202020204" pitchFamily="34" charset="0"/>
                <a:cs typeface="Arial" panose="020B0604020202020204" pitchFamily="34" charset="0"/>
              </a:rPr>
              <a:t>Be </a:t>
            </a:r>
            <a:r>
              <a:rPr lang="en-US" sz="2900" b="1" dirty="0">
                <a:latin typeface="Arial" panose="020B0604020202020204" pitchFamily="34" charset="0"/>
                <a:cs typeface="Arial" panose="020B0604020202020204" pitchFamily="34" charset="0"/>
              </a:rPr>
              <a:t>involved in making choices </a:t>
            </a:r>
            <a:r>
              <a:rPr lang="en-US" sz="2900" dirty="0">
                <a:latin typeface="Arial" panose="020B0604020202020204" pitchFamily="34" charset="0"/>
                <a:cs typeface="Arial" panose="020B0604020202020204" pitchFamily="34" charset="0"/>
              </a:rPr>
              <a:t>about their own lives. </a:t>
            </a:r>
          </a:p>
          <a:p>
            <a:pPr lvl="1">
              <a:lnSpc>
                <a:spcPct val="120000"/>
              </a:lnSpc>
              <a:defRPr/>
            </a:pPr>
            <a:r>
              <a:rPr lang="en-US" sz="2900" dirty="0">
                <a:latin typeface="Arial" panose="020B0604020202020204" pitchFamily="34" charset="0"/>
                <a:cs typeface="Arial" panose="020B0604020202020204" pitchFamily="34" charset="0"/>
              </a:rPr>
              <a:t>See Bradley et al., National Core Indicator Data Brief, 2019</a:t>
            </a:r>
          </a:p>
          <a:p>
            <a:pPr marL="109538" indent="0">
              <a:buNone/>
              <a:defRPr/>
            </a:pPr>
            <a:endParaRPr lang="en-US" altLang="en-US" dirty="0">
              <a:latin typeface="Arial" panose="020B0604020202020204" pitchFamily="34" charset="0"/>
              <a:cs typeface="Arial" panose="020B0604020202020204" pitchFamily="34" charset="0"/>
            </a:endParaRPr>
          </a:p>
          <a:p>
            <a:pPr>
              <a:defRPr/>
            </a:pPr>
            <a:endParaRPr lang="en-US" dirty="0"/>
          </a:p>
        </p:txBody>
      </p:sp>
      <p:sp>
        <p:nvSpPr>
          <p:cNvPr id="3" name="Title 2"/>
          <p:cNvSpPr>
            <a:spLocks noGrp="1"/>
          </p:cNvSpPr>
          <p:nvPr>
            <p:ph type="title"/>
          </p:nvPr>
        </p:nvSpPr>
        <p:spPr/>
        <p:txBody>
          <a:bodyPr>
            <a:normAutofit/>
          </a:bodyPr>
          <a:lstStyle/>
          <a:p>
            <a:pPr algn="ctr">
              <a:defRPr/>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evidence</a:t>
            </a:r>
          </a:p>
        </p:txBody>
      </p:sp>
      <p:sp>
        <p:nvSpPr>
          <p:cNvPr id="4" name="Slide Number Placeholder 3">
            <a:extLst>
              <a:ext uri="{FF2B5EF4-FFF2-40B4-BE49-F238E27FC236}">
                <a16:creationId xmlns:a16="http://schemas.microsoft.com/office/drawing/2014/main" id="{EBA758AD-D048-4932-99F5-C0BC66E97B9A}"/>
              </a:ext>
            </a:extLst>
          </p:cNvPr>
          <p:cNvSpPr>
            <a:spLocks noGrp="1"/>
          </p:cNvSpPr>
          <p:nvPr>
            <p:ph type="sldNum" sz="quarter" idx="12"/>
          </p:nvPr>
        </p:nvSpPr>
        <p:spPr/>
        <p:txBody>
          <a:bodyPr/>
          <a:lstStyle/>
          <a:p>
            <a:fld id="{0CFEC368-1D7A-4F81-ABF6-AE0E36BAF64C}" type="slidenum">
              <a:rPr lang="en-US" smtClean="0"/>
              <a:pPr/>
              <a:t>8</a:t>
            </a:fld>
            <a:endParaRPr lang="en-US"/>
          </a:p>
        </p:txBody>
      </p:sp>
      <p:pic>
        <p:nvPicPr>
          <p:cNvPr id="6" name="Picture 5" descr="Different color ropes coming together to  form a net">
            <a:extLst>
              <a:ext uri="{FF2B5EF4-FFF2-40B4-BE49-F238E27FC236}">
                <a16:creationId xmlns:a16="http://schemas.microsoft.com/office/drawing/2014/main" id="{113A6D8F-DF35-4DF2-AF2A-9FBCC66D9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7019" y="1437766"/>
            <a:ext cx="3466464" cy="3466464"/>
          </a:xfrm>
          <a:prstGeom prst="rect">
            <a:avLst/>
          </a:prstGeom>
        </p:spPr>
      </p:pic>
    </p:spTree>
    <p:extLst>
      <p:ext uri="{BB962C8B-B14F-4D97-AF65-F5344CB8AC3E}">
        <p14:creationId xmlns:p14="http://schemas.microsoft.com/office/powerpoint/2010/main" val="104964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C445DCE-26DB-479E-83A4-061F8940C9AA}"/>
              </a:ext>
            </a:extLst>
          </p:cNvPr>
          <p:cNvSpPr>
            <a:spLocks noGrp="1"/>
          </p:cNvSpPr>
          <p:nvPr>
            <p:ph idx="1"/>
          </p:nvPr>
        </p:nvSpPr>
        <p:spPr>
          <a:xfrm>
            <a:off x="457200" y="1524000"/>
            <a:ext cx="7620000" cy="4525963"/>
          </a:xfrm>
        </p:spPr>
        <p:txBody>
          <a:bodyPr/>
          <a:lstStyle/>
          <a:p>
            <a:pPr marL="450850" lvl="1" indent="-342900">
              <a:spcBef>
                <a:spcPts val="400"/>
              </a:spcBef>
              <a:buSzPct val="100000"/>
              <a:buFont typeface="Wingdings 3" panose="05040102010807070707" pitchFamily="18" charset="2"/>
              <a:buChar char="}"/>
              <a:defRPr/>
            </a:pPr>
            <a:r>
              <a:rPr lang="en-US" sz="2400" dirty="0">
                <a:latin typeface="Arial" panose="020B0604020202020204" pitchFamily="34" charset="0"/>
                <a:cs typeface="Arial" panose="020B0604020202020204" pitchFamily="34" charset="0"/>
              </a:rPr>
              <a:t>There is </a:t>
            </a:r>
            <a:r>
              <a:rPr lang="en-US" sz="2400" b="1" dirty="0">
                <a:latin typeface="Arial" panose="020B0604020202020204" pitchFamily="34" charset="0"/>
                <a:cs typeface="Arial" panose="020B0604020202020204" pitchFamily="34" charset="0"/>
              </a:rPr>
              <a:t>no “one size fits all” method </a:t>
            </a:r>
            <a:r>
              <a:rPr lang="en-US" sz="2400" dirty="0">
                <a:latin typeface="Arial" panose="020B0604020202020204" pitchFamily="34" charset="0"/>
                <a:cs typeface="Arial" panose="020B0604020202020204" pitchFamily="34" charset="0"/>
              </a:rPr>
              <a:t>of Supported Decision-Making</a:t>
            </a:r>
          </a:p>
          <a:p>
            <a:pPr marL="725487" lvl="2" indent="-342900">
              <a:spcBef>
                <a:spcPts val="400"/>
              </a:spcBef>
              <a:buSzPct val="125000"/>
              <a:defRPr/>
            </a:pPr>
            <a:r>
              <a:rPr lang="en-US" sz="2400" dirty="0">
                <a:latin typeface="Arial" panose="020B0604020202020204" pitchFamily="34" charset="0"/>
                <a:cs typeface="Arial" panose="020B0604020202020204" pitchFamily="34" charset="0"/>
              </a:rPr>
              <a:t>SDM </a:t>
            </a:r>
            <a:r>
              <a:rPr lang="en-US" sz="2400" b="1" dirty="0">
                <a:latin typeface="Arial" panose="020B0604020202020204" pitchFamily="34" charset="0"/>
                <a:cs typeface="Arial" panose="020B0604020202020204" pitchFamily="34" charset="0"/>
              </a:rPr>
              <a:t>looks different </a:t>
            </a:r>
            <a:r>
              <a:rPr lang="en-US" sz="2400" dirty="0">
                <a:latin typeface="Arial" panose="020B0604020202020204" pitchFamily="34" charset="0"/>
                <a:cs typeface="Arial" panose="020B0604020202020204" pitchFamily="34" charset="0"/>
              </a:rPr>
              <a:t>for different people and support networks</a:t>
            </a:r>
          </a:p>
          <a:p>
            <a:pPr marL="450850" indent="-342900">
              <a:buSzPct val="100000"/>
              <a:buFont typeface="Wingdings 3" panose="05040102010807070707" pitchFamily="18" charset="2"/>
              <a:buChar char="}"/>
              <a:defRPr/>
            </a:pPr>
            <a:r>
              <a:rPr lang="en-US" sz="2400" b="1" dirty="0">
                <a:latin typeface="Arial" panose="020B0604020202020204" pitchFamily="34" charset="0"/>
                <a:cs typeface="Arial" panose="020B0604020202020204" pitchFamily="34" charset="0"/>
              </a:rPr>
              <a:t>It is a paradigm</a:t>
            </a:r>
            <a:r>
              <a:rPr lang="en-US" sz="2400" dirty="0">
                <a:latin typeface="Arial" panose="020B0604020202020204" pitchFamily="34" charset="0"/>
                <a:cs typeface="Arial" panose="020B0604020202020204" pitchFamily="34" charset="0"/>
              </a:rPr>
              <a:t>, not a process or program</a:t>
            </a:r>
          </a:p>
          <a:p>
            <a:pPr lvl="1" eaLnBrk="1" hangingPunct="1">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It means </a:t>
            </a:r>
            <a:r>
              <a:rPr lang="en-US" sz="2400" b="1" dirty="0">
                <a:latin typeface="Arial" panose="020B0604020202020204" pitchFamily="34" charset="0"/>
                <a:cs typeface="Arial" panose="020B0604020202020204" pitchFamily="34" charset="0"/>
              </a:rPr>
              <a:t>working with the person </a:t>
            </a:r>
            <a:r>
              <a:rPr lang="en-US" sz="2400" dirty="0">
                <a:latin typeface="Arial" panose="020B0604020202020204" pitchFamily="34" charset="0"/>
                <a:cs typeface="Arial" panose="020B0604020202020204" pitchFamily="34" charset="0"/>
              </a:rPr>
              <a:t>to identify where help is needed and finding a way to provide any help that’s needed, so the person can </a:t>
            </a:r>
            <a:r>
              <a:rPr lang="en-US" sz="2400" b="1" dirty="0">
                <a:latin typeface="Arial" panose="020B0604020202020204" pitchFamily="34" charset="0"/>
                <a:cs typeface="Arial" panose="020B0604020202020204" pitchFamily="34" charset="0"/>
              </a:rPr>
              <a:t>make his or her own decisions</a:t>
            </a:r>
            <a:endParaRPr lang="en-US" sz="2400" dirty="0">
              <a:latin typeface="Arial" panose="020B0604020202020204" pitchFamily="34" charset="0"/>
              <a:cs typeface="Arial" panose="020B0604020202020204" pitchFamily="34" charset="0"/>
            </a:endParaRPr>
          </a:p>
          <a:p>
            <a:pPr lvl="1" eaLnBrk="1" hangingPunct="1">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key question is </a:t>
            </a:r>
            <a:r>
              <a:rPr lang="en-US" sz="2400" b="1" dirty="0">
                <a:latin typeface="Arial" panose="020B0604020202020204" pitchFamily="34" charset="0"/>
                <a:cs typeface="Arial" panose="020B0604020202020204" pitchFamily="34" charset="0"/>
              </a:rPr>
              <a:t>“what will it take?”</a:t>
            </a:r>
          </a:p>
          <a:p>
            <a:pPr marL="347662" lvl="2" indent="0">
              <a:spcBef>
                <a:spcPts val="400"/>
              </a:spcBef>
              <a:buSzPct val="68000"/>
              <a:buNone/>
              <a:defRPr/>
            </a:pPr>
            <a:endParaRPr lang="en-US" sz="22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21CAFA1A-D24F-4D88-93D8-52C104B1836A}"/>
              </a:ext>
            </a:extLst>
          </p:cNvPr>
          <p:cNvSpPr>
            <a:spLocks noGrp="1"/>
          </p:cNvSpPr>
          <p:nvPr>
            <p:ph type="title"/>
          </p:nvPr>
        </p:nvSpPr>
        <p:spPr/>
        <p:txBody>
          <a:bodyPr/>
          <a:lstStyle/>
          <a:p>
            <a:pPr algn="ctr" eaLnBrk="1" hangingPunct="1">
              <a:defRPr/>
            </a:pPr>
            <a:r>
              <a:rPr lang="en-US" sz="3200" dirty="0">
                <a:solidFill>
                  <a:schemeClr val="tx1"/>
                </a:solidFill>
                <a:latin typeface="Arial" panose="020B0604020202020204" pitchFamily="34" charset="0"/>
                <a:cs typeface="Arial" panose="020B0604020202020204" pitchFamily="34" charset="0"/>
              </a:rPr>
              <a:t>Supported Decision-Making: How?</a:t>
            </a:r>
          </a:p>
        </p:txBody>
      </p:sp>
      <p:sp>
        <p:nvSpPr>
          <p:cNvPr id="2" name="Slide Number Placeholder 1">
            <a:extLst>
              <a:ext uri="{FF2B5EF4-FFF2-40B4-BE49-F238E27FC236}">
                <a16:creationId xmlns:a16="http://schemas.microsoft.com/office/drawing/2014/main" id="{41AB3E8F-3D36-4F74-9EAF-CE0392B1057D}"/>
              </a:ext>
            </a:extLst>
          </p:cNvPr>
          <p:cNvSpPr>
            <a:spLocks noGrp="1"/>
          </p:cNvSpPr>
          <p:nvPr>
            <p:ph type="sldNum" sz="quarter" idx="12"/>
          </p:nvPr>
        </p:nvSpPr>
        <p:spPr/>
        <p:txBody>
          <a:bodyPr/>
          <a:lstStyle/>
          <a:p>
            <a:fld id="{0CFEC368-1D7A-4F81-ABF6-AE0E36BAF64C}" type="slidenum">
              <a:rPr lang="en-US" smtClean="0"/>
              <a:pPr/>
              <a:t>9</a:t>
            </a:fld>
            <a:endParaRPr lang="en-US"/>
          </a:p>
        </p:txBody>
      </p:sp>
      <p:pic>
        <p:nvPicPr>
          <p:cNvPr id="4" name="Picture 3" descr="Three pieces of paper pinned to a corkboard.  When read together, the papers say &quot;change the culture&quot;">
            <a:extLst>
              <a:ext uri="{FF2B5EF4-FFF2-40B4-BE49-F238E27FC236}">
                <a16:creationId xmlns:a16="http://schemas.microsoft.com/office/drawing/2014/main" id="{14BC2495-5E68-4FF2-A0B5-283148454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7288" y="1772945"/>
            <a:ext cx="3298522" cy="3312110"/>
          </a:xfrm>
          <a:prstGeom prst="rect">
            <a:avLst/>
          </a:prstGeom>
        </p:spPr>
      </p:pic>
    </p:spTree>
    <p:extLst>
      <p:ext uri="{BB962C8B-B14F-4D97-AF65-F5344CB8AC3E}">
        <p14:creationId xmlns:p14="http://schemas.microsoft.com/office/powerpoint/2010/main" val="255109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64828</TotalTime>
  <Words>2111</Words>
  <Application>Microsoft Office PowerPoint</Application>
  <PresentationFormat>Widescreen</PresentationFormat>
  <Paragraphs>226</Paragraphs>
  <Slides>24</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MS PGothic</vt:lpstr>
      <vt:lpstr>Arial</vt:lpstr>
      <vt:lpstr>Arial   </vt:lpstr>
      <vt:lpstr>Calibri</vt:lpstr>
      <vt:lpstr>Courier New</vt:lpstr>
      <vt:lpstr>Franklin Gothic Medium</vt:lpstr>
      <vt:lpstr>Lucida Sans Unicode</vt:lpstr>
      <vt:lpstr>Times New Roman</vt:lpstr>
      <vt:lpstr>Verdana</vt:lpstr>
      <vt:lpstr>Wingdings 2</vt:lpstr>
      <vt:lpstr>Wingdings 3</vt:lpstr>
      <vt:lpstr>Concourse</vt:lpstr>
      <vt:lpstr>Custom Design</vt:lpstr>
      <vt:lpstr>PowerPoint Presentation</vt:lpstr>
      <vt:lpstr>PowerPoint Presentation</vt:lpstr>
      <vt:lpstr>Project ACTION!</vt:lpstr>
      <vt:lpstr>Today’s Topics</vt:lpstr>
      <vt:lpstr>Supported Decision-Making: What?</vt:lpstr>
      <vt:lpstr>Supported Decision-Making: Why? </vt:lpstr>
      <vt:lpstr>More evidence</vt:lpstr>
      <vt:lpstr>More evidence</vt:lpstr>
      <vt:lpstr>Supported Decision-Making: How?</vt:lpstr>
      <vt:lpstr>Jenny Hatch Justice Project: How? </vt:lpstr>
      <vt:lpstr>JHJP Direct Legal Services</vt:lpstr>
      <vt:lpstr>JHJP Direct Legal Services (continued)</vt:lpstr>
      <vt:lpstr>A “Rethinking Toolbox”:  Supported Decision-Making Strategies </vt:lpstr>
      <vt:lpstr>More Supported-Decision Making Strategies</vt:lpstr>
      <vt:lpstr>Public Education Initiatives</vt:lpstr>
      <vt:lpstr>JHJP Systemic Reform: DC’s Major Milestones</vt:lpstr>
      <vt:lpstr>Publications</vt:lpstr>
      <vt:lpstr>State SDM Legislation and/or Resolutions</vt:lpstr>
      <vt:lpstr>More U.S. State Trends in SDM</vt:lpstr>
      <vt:lpstr>Looking Nationally…</vt:lpstr>
      <vt:lpstr>Ask Questions Now or Later</vt:lpstr>
      <vt:lpstr>References (Part 1 of 3)</vt:lpstr>
      <vt:lpstr>References (Part 2 of 3)</vt:lpstr>
      <vt:lpstr>References (Part 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 Here</dc:title>
  <dc:creator>Administrator</dc:creator>
  <cp:lastModifiedBy>Dubnow, Stacie</cp:lastModifiedBy>
  <cp:revision>599</cp:revision>
  <cp:lastPrinted>2020-12-02T14:33:18Z</cp:lastPrinted>
  <dcterms:created xsi:type="dcterms:W3CDTF">2010-06-07T19:05:39Z</dcterms:created>
  <dcterms:modified xsi:type="dcterms:W3CDTF">2021-03-16T19:51:48Z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TC102037781033</vt:lpwstr>
  </property>
</Properties>
</file>